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7"/>
  </p:notesMasterIdLst>
  <p:handoutMasterIdLst>
    <p:handoutMasterId r:id="rId18"/>
  </p:handoutMasterIdLst>
  <p:sldIdLst>
    <p:sldId id="263" r:id="rId2"/>
    <p:sldId id="264" r:id="rId3"/>
    <p:sldId id="265" r:id="rId4"/>
    <p:sldId id="266" r:id="rId5"/>
    <p:sldId id="267" r:id="rId6"/>
    <p:sldId id="268" r:id="rId7"/>
    <p:sldId id="270" r:id="rId8"/>
    <p:sldId id="271" r:id="rId9"/>
    <p:sldId id="272" r:id="rId10"/>
    <p:sldId id="273" r:id="rId11"/>
    <p:sldId id="276" r:id="rId12"/>
    <p:sldId id="277" r:id="rId13"/>
    <p:sldId id="278" r:id="rId14"/>
    <p:sldId id="279"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672" y="78"/>
      </p:cViewPr>
      <p:guideLst/>
    </p:cSldViewPr>
  </p:slideViewPr>
  <p:notesTextViewPr>
    <p:cViewPr>
      <p:scale>
        <a:sx n="3" d="2"/>
        <a:sy n="3" d="2"/>
      </p:scale>
      <p:origin x="0" y="0"/>
    </p:cViewPr>
  </p:notesTextViewPr>
  <p:notesViewPr>
    <p:cSldViewPr snapToGrid="0" showGuides="1">
      <p:cViewPr varScale="1">
        <p:scale>
          <a:sx n="79" d="100"/>
          <a:sy n="79" d="100"/>
        </p:scale>
        <p:origin x="85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E60FF6-4F02-41AF-9D79-9820270FCBD6}" type="datetimeFigureOut">
              <a:rPr lang="en-US" smtClean="0"/>
              <a:t>5/25/2023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7CFDA-6ECB-4984-BC1D-18C52F424572}" type="slidenum">
              <a:rPr lang="en-US" smtClean="0"/>
              <a:t>‹#›</a:t>
            </a:fld>
            <a:endParaRPr lang="en-US" dirty="0"/>
          </a:p>
        </p:txBody>
      </p:sp>
    </p:spTree>
    <p:extLst>
      <p:ext uri="{BB962C8B-B14F-4D97-AF65-F5344CB8AC3E}">
        <p14:creationId xmlns:p14="http://schemas.microsoft.com/office/powerpoint/2010/main" val="1205525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609C5-75BB-4414-9338-7A1C0CAD17B5}" type="datetimeFigureOut">
              <a:rPr lang="en-US" smtClean="0"/>
              <a:t>5/25/2023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BF0A6-9DE7-4D4F-86C7-D6F614E29483}" type="slidenum">
              <a:rPr lang="en-US" smtClean="0"/>
              <a:t>‹#›</a:t>
            </a:fld>
            <a:endParaRPr lang="en-US" dirty="0"/>
          </a:p>
        </p:txBody>
      </p:sp>
    </p:spTree>
    <p:extLst>
      <p:ext uri="{BB962C8B-B14F-4D97-AF65-F5344CB8AC3E}">
        <p14:creationId xmlns:p14="http://schemas.microsoft.com/office/powerpoint/2010/main" val="1869590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7BF0A6-9DE7-4D4F-86C7-D6F614E29483}" type="slidenum">
              <a:rPr lang="en-US" smtClean="0"/>
              <a:t>1</a:t>
            </a:fld>
            <a:endParaRPr lang="en-US" dirty="0"/>
          </a:p>
        </p:txBody>
      </p:sp>
    </p:spTree>
    <p:extLst>
      <p:ext uri="{BB962C8B-B14F-4D97-AF65-F5344CB8AC3E}">
        <p14:creationId xmlns:p14="http://schemas.microsoft.com/office/powerpoint/2010/main" val="2577267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88952" cy="6858000"/>
          </a:xfrm>
          <a:prstGeom prst="rect">
            <a:avLst/>
          </a:prstGeom>
          <a:gradFill flip="none" rotWithShape="1">
            <a:gsLst>
              <a:gs pos="0">
                <a:schemeClr val="bg1"/>
              </a:gs>
              <a:gs pos="56000">
                <a:schemeClr val="bg2">
                  <a:lumMod val="40000"/>
                  <a:lumOff val="60000"/>
                </a:schemeClr>
              </a:gs>
              <a:gs pos="100000">
                <a:schemeClr val="bg2">
                  <a:lumMod val="20000"/>
                  <a:lumOff val="80000"/>
                </a:schemeClr>
              </a:gs>
            </a:gsLst>
            <a:lin ang="0" scaled="1"/>
            <a:tileRec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Title 13"/>
          <p:cNvSpPr>
            <a:spLocks noGrp="1"/>
          </p:cNvSpPr>
          <p:nvPr>
            <p:ph type="ctrTitle"/>
          </p:nvPr>
        </p:nvSpPr>
        <p:spPr>
          <a:xfrm>
            <a:off x="6012180" y="359898"/>
            <a:ext cx="5773420" cy="1472184"/>
          </a:xfrm>
        </p:spPr>
        <p:txBody>
          <a:bodyPr anchor="b"/>
          <a:lstStyle>
            <a:lvl1pPr algn="l">
              <a:defRPr/>
            </a:lvl1pPr>
            <a:extLst/>
          </a:lstStyle>
          <a:p>
            <a:r>
              <a:rPr kumimoji="0" lang="en-US"/>
              <a:t>Click to edit Master title style</a:t>
            </a:r>
            <a:endParaRPr kumimoji="0" lang="en-US" dirty="0"/>
          </a:p>
        </p:txBody>
      </p:sp>
      <p:pic>
        <p:nvPicPr>
          <p:cNvPr id="2" name="Picture 1" descr="Close up of a light bul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6"/>
            <a:ext cx="5864352" cy="6851904"/>
          </a:xfrm>
          <a:prstGeom prst="rect">
            <a:avLst/>
          </a:prstGeom>
        </p:spPr>
      </p:pic>
      <p:sp>
        <p:nvSpPr>
          <p:cNvPr id="22" name="Subtitle 21"/>
          <p:cNvSpPr>
            <a:spLocks noGrp="1"/>
          </p:cNvSpPr>
          <p:nvPr>
            <p:ph type="subTitle" idx="1"/>
          </p:nvPr>
        </p:nvSpPr>
        <p:spPr>
          <a:xfrm>
            <a:off x="6012180" y="1850064"/>
            <a:ext cx="57734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7F03E7ED-526C-43D7-BA41-7DEE51FD568E}" type="datetime1">
              <a:rPr lang="en-US" smtClean="0"/>
              <a:t>5/25/2023</a:t>
            </a:fld>
            <a:endParaRPr lang="en-US" dirty="0"/>
          </a:p>
        </p:txBody>
      </p:sp>
      <p:sp>
        <p:nvSpPr>
          <p:cNvPr id="20" name="Footer Placeholder 19"/>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9629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BF403F-04F5-4D09-800D-7870715B9ED9}" type="datetime1">
              <a:rPr lang="en-US" smtClean="0"/>
              <a:t>5/25/2023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60847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5240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677687C-0397-4298-B160-26D34EC67BB0}" type="datetime1">
              <a:rPr lang="en-US" smtClean="0"/>
              <a:t>5/25/2023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0294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p:txBody>
          <a:bodyPr/>
          <a:lstStyle/>
          <a:p>
            <a:fld id="{65965177-F084-49E7-ADEE-00812B3D582B}" type="datetime1">
              <a:rPr lang="en-US" smtClean="0"/>
              <a:t>5/25/2023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50811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userDrawn="1"/>
        </p:nvSpPr>
        <p:spPr>
          <a:xfrm>
            <a:off x="1422400" y="-54"/>
            <a:ext cx="1076545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a:off x="1805940" y="2600325"/>
            <a:ext cx="10166316" cy="2286000"/>
          </a:xfrm>
        </p:spPr>
        <p:txBody>
          <a:bodyPr anchor="t"/>
          <a:lstStyle>
            <a:lvl1pPr algn="l">
              <a:lnSpc>
                <a:spcPts val="4500"/>
              </a:lnSpc>
              <a:buNone/>
              <a:defRPr sz="4000" b="1" cap="all"/>
            </a:lvl1pPr>
            <a:extLst/>
          </a:lstStyle>
          <a:p>
            <a:r>
              <a:rPr kumimoji="0" lang="en-US"/>
              <a:t>Click to edit Master title style</a:t>
            </a:r>
          </a:p>
        </p:txBody>
      </p:sp>
      <p:pic>
        <p:nvPicPr>
          <p:cNvPr id="14" name="Picture 13" descr="Close up of light filament of a half bul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45079" cy="6858000"/>
          </a:xfrm>
          <a:prstGeom prst="rect">
            <a:avLst/>
          </a:prstGeom>
        </p:spPr>
      </p:pic>
      <p:sp>
        <p:nvSpPr>
          <p:cNvPr id="3" name="Text Placeholder 2"/>
          <p:cNvSpPr>
            <a:spLocks noGrp="1"/>
          </p:cNvSpPr>
          <p:nvPr>
            <p:ph type="body" idx="1"/>
          </p:nvPr>
        </p:nvSpPr>
        <p:spPr>
          <a:xfrm>
            <a:off x="1805940" y="1066800"/>
            <a:ext cx="10166316"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D67C39ED-27B9-4997-BF90-3A238D0607E9}" type="datetime1">
              <a:rPr lang="en-US" smtClean="0"/>
              <a:t>5/25/2023</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13" name="Slide Number Placeholder 12"/>
          <p:cNvSpPr>
            <a:spLocks noGrp="1"/>
          </p:cNvSpPr>
          <p:nvPr>
            <p:ph type="sldNum" sz="quarter" idx="12"/>
          </p:nvPr>
        </p:nvSpPr>
        <p:spPr/>
        <p:txBody>
          <a:body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237570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p>
            <a:r>
              <a:rPr kumimoji="0" lang="en-US"/>
              <a:t>Click to edit Master title style</a:t>
            </a:r>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3AC4FCC-F745-44A0-B2E4-C91714F31EB6}" type="datetime1">
              <a:rPr lang="en-US" smtClean="0"/>
              <a:t>5/25/2023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56316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79D0EA4-DCC4-4D4C-953F-F31E92EE505C}" type="datetime1">
              <a:rPr lang="en-US" smtClean="0"/>
              <a:t>5/25/2023</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78850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F2542F08-6BA5-45A1-80AB-C11AC921B6C6}" type="datetime1">
              <a:rPr lang="en-US" smtClean="0"/>
              <a:t>5/25/2023</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7625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CD82A9-7CD7-4D15-868B-D8AF30864858}" type="datetime1">
              <a:rPr lang="en-US" smtClean="0"/>
              <a:t>5/25/2023</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62534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108712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09600" y="1406964"/>
            <a:ext cx="108712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7B6BC6A-4AB7-47F1-904A-90BC8DD816B4}" type="datetime1">
              <a:rPr lang="en-US" smtClean="0"/>
              <a:t>5/25/2023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50323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a:t>Click to edit Master title style</a:t>
            </a:r>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descr="An empty placeholder to add an image. Click on the placeholder and select the image that you wish to add"/>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marL="0" indent="0" algn="l" eaLnBrk="1" latinLnBrk="0" hangingPunct="1">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chemeClr val="tx1">
                    <a:lumMod val="75000"/>
                    <a:lumOff val="25000"/>
                  </a:schemeClr>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D80BC9A-EBF0-4E12-A1D3-DD221366B0A1}" type="datetime1">
              <a:rPr lang="en-US" smtClean="0"/>
              <a:t>5/25/2023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50922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lumMod val="40000"/>
            <a:lumOff val="60000"/>
          </a:schemeClr>
        </a:solidFill>
        <a:effectLst/>
      </p:bgPr>
    </p:bg>
    <p:spTree>
      <p:nvGrpSpPr>
        <p:cNvPr id="1" name=""/>
        <p:cNvGrpSpPr/>
        <p:nvPr/>
      </p:nvGrpSpPr>
      <p:grpSpPr>
        <a:xfrm>
          <a:off x="0" y="0"/>
          <a:ext cx="0" cy="0"/>
          <a:chOff x="0" y="0"/>
          <a:chExt cx="0" cy="0"/>
        </a:xfrm>
      </p:grpSpPr>
      <p:grpSp>
        <p:nvGrpSpPr>
          <p:cNvPr id="4" name="Group 3" descr="Close up of a light bulb"/>
          <p:cNvGrpSpPr/>
          <p:nvPr userDrawn="1"/>
        </p:nvGrpSpPr>
        <p:grpSpPr>
          <a:xfrm>
            <a:off x="0" y="0"/>
            <a:ext cx="12188952" cy="6858000"/>
            <a:chOff x="0" y="0"/>
            <a:chExt cx="12188952" cy="6858000"/>
          </a:xfrm>
        </p:grpSpPr>
        <p:sp>
          <p:nvSpPr>
            <p:cNvPr id="2" name="Rectangle 1"/>
            <p:cNvSpPr/>
            <p:nvPr userDrawn="1"/>
          </p:nvSpPr>
          <p:spPr>
            <a:xfrm>
              <a:off x="0" y="0"/>
              <a:ext cx="12188952" cy="6858000"/>
            </a:xfrm>
            <a:prstGeom prst="rect">
              <a:avLst/>
            </a:prstGeom>
            <a:solidFill>
              <a:schemeClr val="bg2">
                <a:lumMod val="40000"/>
                <a:lumOff val="6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445079" cy="6858000"/>
            </a:xfrm>
            <a:prstGeom prst="rect">
              <a:avLst/>
            </a:prstGeom>
          </p:spPr>
        </p:pic>
      </p:gr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p>
            <a:r>
              <a:rPr kumimoji="0" lang="en-US"/>
              <a:t>Click to edit Master title style</a:t>
            </a:r>
            <a:endParaRPr kumimoji="0" lang="en-US" dirty="0"/>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tx1"/>
                </a:solidFill>
              </a:defRPr>
            </a:lvl1pPr>
            <a:extLst/>
          </a:lstStyle>
          <a:p>
            <a:fld id="{7157590A-740B-4548-A79B-F8E5167210D0}" type="datetime1">
              <a:rPr lang="en-US" smtClean="0"/>
              <a:t>5/25/2023</a:t>
            </a:fld>
            <a:endParaRPr lang="en-US" dirty="0"/>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tx1"/>
                </a:solidFill>
                <a:effectLst/>
              </a:defRPr>
            </a:lvl1pPr>
            <a:extLst/>
          </a:lstStyle>
          <a:p>
            <a:r>
              <a:rPr lang="en-US" dirty="0"/>
              <a:t>Add a footer</a:t>
            </a:r>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tx1"/>
                </a:solidFill>
                <a:effectLst/>
              </a:defRPr>
            </a:lvl1pPr>
            <a:extLst/>
          </a:lstStyle>
          <a:p>
            <a:fld id="{401CF334-2D5C-4859-84A6-CA7E6E43FAEB}" type="slidenum">
              <a:rPr lang="en-US" smtClean="0"/>
              <a:pPr/>
              <a:t>‹#›</a:t>
            </a:fld>
            <a:endParaRPr lang="en-US" dirty="0"/>
          </a:p>
        </p:txBody>
      </p:sp>
    </p:spTree>
    <p:extLst>
      <p:ext uri="{BB962C8B-B14F-4D97-AF65-F5344CB8AC3E}">
        <p14:creationId xmlns:p14="http://schemas.microsoft.com/office/powerpoint/2010/main" val="138479847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300" b="0" kern="1200">
          <a:solidFill>
            <a:schemeClr val="accent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djangoproject.com/en/4.1/intro/tutorial01/" TargetMode="External"/><Relationship Id="rId2" Type="http://schemas.openxmlformats.org/officeDocument/2006/relationships/hyperlink" Target="https://youtu.be/YZvRrldjf1Y" TargetMode="Externa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stackoverflow.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786" y="3300970"/>
            <a:ext cx="6059055" cy="1143000"/>
          </a:xfrm>
        </p:spPr>
        <p:txBody>
          <a:bodyPr anchor="ctr">
            <a:normAutofit fontScale="90000"/>
          </a:bodyPr>
          <a:lstStyle/>
          <a:p>
            <a:r>
              <a:rPr lang="en-US" dirty="0">
                <a:latin typeface="Bodoni MT Black" panose="02070A03080606020203" pitchFamily="18" charset="0"/>
              </a:rPr>
              <a:t>FLIGHT BOOKING SYSTEM</a:t>
            </a:r>
          </a:p>
        </p:txBody>
      </p:sp>
      <p:pic>
        <p:nvPicPr>
          <p:cNvPr id="5" name="Picture 4">
            <a:extLst>
              <a:ext uri="{FF2B5EF4-FFF2-40B4-BE49-F238E27FC236}">
                <a16:creationId xmlns:a16="http://schemas.microsoft.com/office/drawing/2014/main" id="{5EF10D9B-21D4-F946-EC5E-BD6AA0A98B85}"/>
              </a:ext>
            </a:extLst>
          </p:cNvPr>
          <p:cNvPicPr>
            <a:picLocks noChangeAspect="1"/>
          </p:cNvPicPr>
          <p:nvPr/>
        </p:nvPicPr>
        <p:blipFill rotWithShape="1">
          <a:blip r:embed="rId3"/>
          <a:srcRect l="13641" r="21174"/>
          <a:stretch/>
        </p:blipFill>
        <p:spPr>
          <a:xfrm>
            <a:off x="175491" y="132006"/>
            <a:ext cx="5855855" cy="6479840"/>
          </a:xfrm>
          <a:prstGeom prst="rect">
            <a:avLst/>
          </a:prstGeom>
          <a:ln w="88900" cap="sq" cmpd="thickThin">
            <a:solidFill>
              <a:srgbClr val="000000"/>
            </a:solidFill>
            <a:prstDash val="solid"/>
            <a:miter lim="800000"/>
          </a:ln>
          <a:effectLst>
            <a:innerShdw blurRad="76200">
              <a:srgbClr val="000000"/>
            </a:innerShdw>
          </a:effectLst>
        </p:spPr>
      </p:pic>
      <p:sp>
        <p:nvSpPr>
          <p:cNvPr id="11" name="Title 12">
            <a:extLst>
              <a:ext uri="{FF2B5EF4-FFF2-40B4-BE49-F238E27FC236}">
                <a16:creationId xmlns:a16="http://schemas.microsoft.com/office/drawing/2014/main" id="{C13FCAEE-B420-78A6-945C-466A40BCCAD3}"/>
              </a:ext>
            </a:extLst>
          </p:cNvPr>
          <p:cNvSpPr txBox="1">
            <a:spLocks/>
          </p:cNvSpPr>
          <p:nvPr/>
        </p:nvSpPr>
        <p:spPr>
          <a:xfrm>
            <a:off x="10199162" y="6160655"/>
            <a:ext cx="1872766" cy="410874"/>
          </a:xfrm>
          <a:prstGeom prst="rect">
            <a:avLst/>
          </a:prstGeom>
        </p:spPr>
        <p:txBody>
          <a:bodyPr anchor="ctr">
            <a:noAutofit/>
          </a:bodyPr>
          <a:lstStyle>
            <a:lvl1pPr algn="ctr" rtl="0" eaLnBrk="1" latinLnBrk="0" hangingPunct="1">
              <a:spcBef>
                <a:spcPct val="0"/>
              </a:spcBef>
              <a:buNone/>
              <a:defRPr kumimoji="0" sz="4500" b="1" kern="1200" cap="none" baseline="0">
                <a:solidFill>
                  <a:schemeClr val="accent1"/>
                </a:solidFill>
                <a:effectLst/>
                <a:latin typeface="+mj-lt"/>
                <a:ea typeface="+mj-ea"/>
                <a:cs typeface="+mj-cs"/>
              </a:defRPr>
            </a:lvl1pPr>
            <a:extLst/>
          </a:lstStyle>
          <a:p>
            <a:r>
              <a:rPr lang="en-US" sz="1600" dirty="0"/>
              <a:t>JOBIT THOMAS</a:t>
            </a:r>
          </a:p>
          <a:p>
            <a:r>
              <a:rPr lang="en-US" sz="1600" dirty="0"/>
              <a:t>22PMC133</a:t>
            </a:r>
          </a:p>
        </p:txBody>
      </p:sp>
      <p:pic>
        <p:nvPicPr>
          <p:cNvPr id="14" name="Picture 13">
            <a:extLst>
              <a:ext uri="{FF2B5EF4-FFF2-40B4-BE49-F238E27FC236}">
                <a16:creationId xmlns:a16="http://schemas.microsoft.com/office/drawing/2014/main" id="{7CC51896-CCD8-9A6C-29DD-700CE8CCB8B2}"/>
              </a:ext>
            </a:extLst>
          </p:cNvPr>
          <p:cNvPicPr>
            <a:picLocks noChangeAspect="1"/>
          </p:cNvPicPr>
          <p:nvPr/>
        </p:nvPicPr>
        <p:blipFill>
          <a:blip r:embed="rId4"/>
          <a:stretch>
            <a:fillRect/>
          </a:stretch>
        </p:blipFill>
        <p:spPr>
          <a:xfrm>
            <a:off x="8436351" y="2786715"/>
            <a:ext cx="1521973" cy="535709"/>
          </a:xfrm>
          <a:prstGeom prst="rect">
            <a:avLst/>
          </a:prstGeom>
        </p:spPr>
      </p:pic>
      <p:sp>
        <p:nvSpPr>
          <p:cNvPr id="15" name="Title 12">
            <a:extLst>
              <a:ext uri="{FF2B5EF4-FFF2-40B4-BE49-F238E27FC236}">
                <a16:creationId xmlns:a16="http://schemas.microsoft.com/office/drawing/2014/main" id="{86E1F54C-7C69-4F93-7D49-CFB997A2DA29}"/>
              </a:ext>
            </a:extLst>
          </p:cNvPr>
          <p:cNvSpPr txBox="1">
            <a:spLocks/>
          </p:cNvSpPr>
          <p:nvPr/>
        </p:nvSpPr>
        <p:spPr>
          <a:xfrm>
            <a:off x="8744434" y="5740401"/>
            <a:ext cx="2477747" cy="410874"/>
          </a:xfrm>
          <a:prstGeom prst="rect">
            <a:avLst/>
          </a:prstGeom>
        </p:spPr>
        <p:txBody>
          <a:bodyPr anchor="ctr">
            <a:noAutofit/>
          </a:bodyPr>
          <a:lstStyle>
            <a:lvl1pPr algn="ctr" rtl="0" eaLnBrk="1" latinLnBrk="0" hangingPunct="1">
              <a:spcBef>
                <a:spcPct val="0"/>
              </a:spcBef>
              <a:buNone/>
              <a:defRPr kumimoji="0" sz="4500" b="1" kern="1200" cap="none" baseline="0">
                <a:solidFill>
                  <a:schemeClr val="accent1"/>
                </a:solidFill>
                <a:effectLst/>
                <a:latin typeface="+mj-lt"/>
                <a:ea typeface="+mj-ea"/>
                <a:cs typeface="+mj-cs"/>
              </a:defRPr>
            </a:lvl1pPr>
            <a:extLst/>
          </a:lstStyle>
          <a:p>
            <a:r>
              <a:rPr lang="en-US" sz="1600" dirty="0"/>
              <a:t>PRESENTED BY</a:t>
            </a:r>
          </a:p>
        </p:txBody>
      </p:sp>
      <p:pic>
        <p:nvPicPr>
          <p:cNvPr id="16" name="Picture 2" descr="Airplane PNG Transparent | PNG Mart">
            <a:extLst>
              <a:ext uri="{FF2B5EF4-FFF2-40B4-BE49-F238E27FC236}">
                <a16:creationId xmlns:a16="http://schemas.microsoft.com/office/drawing/2014/main" id="{09CC32C5-CBF0-C750-0E16-A830BB23A4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638" y="630617"/>
            <a:ext cx="3254357" cy="1909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58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5"/>
                                        </p:tgtEl>
                                      </p:cBhvr>
                                    </p:animEffect>
                                    <p:animScale>
                                      <p:cBhvr>
                                        <p:cTn id="24" dur="250" autoRev="1" fill="hold"/>
                                        <p:tgtEl>
                                          <p:spTgt spid="5"/>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randombar(horizont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A9F3DA-F683-A191-C103-C96E66E08D06}"/>
              </a:ext>
            </a:extLst>
          </p:cNvPr>
          <p:cNvPicPr>
            <a:picLocks noChangeAspect="1"/>
          </p:cNvPicPr>
          <p:nvPr/>
        </p:nvPicPr>
        <p:blipFill>
          <a:blip r:embed="rId2"/>
          <a:stretch>
            <a:fillRect/>
          </a:stretch>
        </p:blipFill>
        <p:spPr>
          <a:xfrm>
            <a:off x="1976219" y="1459346"/>
            <a:ext cx="4884363" cy="2747454"/>
          </a:xfrm>
          <a:prstGeom prst="rect">
            <a:avLst/>
          </a:prstGeom>
        </p:spPr>
      </p:pic>
      <p:sp>
        <p:nvSpPr>
          <p:cNvPr id="16" name="Content Placeholder 15">
            <a:extLst>
              <a:ext uri="{FF2B5EF4-FFF2-40B4-BE49-F238E27FC236}">
                <a16:creationId xmlns:a16="http://schemas.microsoft.com/office/drawing/2014/main" id="{DDB2C4FE-AAC4-7D01-B795-068105D4CBFA}"/>
              </a:ext>
            </a:extLst>
          </p:cNvPr>
          <p:cNvSpPr>
            <a:spLocks noGrp="1"/>
          </p:cNvSpPr>
          <p:nvPr>
            <p:ph sz="half" idx="2"/>
          </p:nvPr>
        </p:nvSpPr>
        <p:spPr>
          <a:xfrm>
            <a:off x="6997837" y="4359561"/>
            <a:ext cx="4876800" cy="2142839"/>
          </a:xfrm>
        </p:spPr>
        <p:txBody>
          <a:bodyPr>
            <a:noAutofit/>
          </a:bodyPr>
          <a:lstStyle/>
          <a:p>
            <a:pPr algn="just"/>
            <a:r>
              <a:rPr lang="en-US" sz="2000" b="1" dirty="0">
                <a:latin typeface="Amiri" panose="00000500000000000000" pitchFamily="2" charset="-78"/>
                <a:ea typeface="Amiri" panose="00000500000000000000" pitchFamily="2" charset="-78"/>
                <a:cs typeface="Amiri" panose="00000500000000000000" pitchFamily="2" charset="-78"/>
              </a:rPr>
              <a:t>Passenger Information: </a:t>
            </a:r>
            <a:r>
              <a:rPr lang="en-US" sz="2000" dirty="0">
                <a:latin typeface="Amiri" panose="00000500000000000000" pitchFamily="2" charset="-78"/>
                <a:ea typeface="Amiri" panose="00000500000000000000" pitchFamily="2" charset="-78"/>
                <a:cs typeface="Amiri" panose="00000500000000000000" pitchFamily="2" charset="-78"/>
              </a:rPr>
              <a:t>Users are required to provide passenger information for each traveler included in the booking. This information typically includes the passenger's full name, contact details, and any additional information required by the airline or booking system.</a:t>
            </a:r>
          </a:p>
        </p:txBody>
      </p:sp>
      <p:sp>
        <p:nvSpPr>
          <p:cNvPr id="17" name="Content Placeholder 15">
            <a:extLst>
              <a:ext uri="{FF2B5EF4-FFF2-40B4-BE49-F238E27FC236}">
                <a16:creationId xmlns:a16="http://schemas.microsoft.com/office/drawing/2014/main" id="{87E9A665-AFD9-E3A5-335F-F4ED72063DDD}"/>
              </a:ext>
            </a:extLst>
          </p:cNvPr>
          <p:cNvSpPr txBox="1">
            <a:spLocks/>
          </p:cNvSpPr>
          <p:nvPr/>
        </p:nvSpPr>
        <p:spPr>
          <a:xfrm>
            <a:off x="1830092" y="4336471"/>
            <a:ext cx="4876800" cy="1633913"/>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28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0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18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18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algn="just"/>
            <a:r>
              <a:rPr lang="en-US" sz="2000" b="1" dirty="0">
                <a:latin typeface="Amiri" panose="00000500000000000000" pitchFamily="2" charset="-78"/>
                <a:ea typeface="Amiri" panose="00000500000000000000" pitchFamily="2" charset="-78"/>
                <a:cs typeface="Amiri" panose="00000500000000000000" pitchFamily="2" charset="-78"/>
              </a:rPr>
              <a:t>Flight List: </a:t>
            </a:r>
            <a:r>
              <a:rPr lang="en-US" sz="2000" dirty="0">
                <a:latin typeface="Amiri" panose="00000500000000000000" pitchFamily="2" charset="-78"/>
                <a:ea typeface="Amiri" panose="00000500000000000000" pitchFamily="2" charset="-78"/>
                <a:cs typeface="Amiri" panose="00000500000000000000" pitchFamily="2" charset="-78"/>
              </a:rPr>
              <a:t>The page displays a list view of the available flights that match the user's search criteria. Each flight listing typically includes information such as the airline name, flight number, departure and arrival times, duration and the fare for each ticket class.</a:t>
            </a:r>
          </a:p>
        </p:txBody>
      </p:sp>
      <p:pic>
        <p:nvPicPr>
          <p:cNvPr id="20" name="Picture 19">
            <a:extLst>
              <a:ext uri="{FF2B5EF4-FFF2-40B4-BE49-F238E27FC236}">
                <a16:creationId xmlns:a16="http://schemas.microsoft.com/office/drawing/2014/main" id="{918B95FB-26CC-BD1C-CCD6-8714506DB2C7}"/>
              </a:ext>
            </a:extLst>
          </p:cNvPr>
          <p:cNvPicPr>
            <a:picLocks noChangeAspect="1"/>
          </p:cNvPicPr>
          <p:nvPr/>
        </p:nvPicPr>
        <p:blipFill>
          <a:blip r:embed="rId3"/>
          <a:stretch>
            <a:fillRect/>
          </a:stretch>
        </p:blipFill>
        <p:spPr>
          <a:xfrm>
            <a:off x="7081710" y="1463393"/>
            <a:ext cx="4823964" cy="2713480"/>
          </a:xfrm>
          <a:prstGeom prst="rect">
            <a:avLst/>
          </a:prstGeom>
        </p:spPr>
      </p:pic>
    </p:spTree>
    <p:extLst>
      <p:ext uri="{BB962C8B-B14F-4D97-AF65-F5344CB8AC3E}">
        <p14:creationId xmlns:p14="http://schemas.microsoft.com/office/powerpoint/2010/main" val="401678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 calcmode="lin" valueType="num">
                                      <p:cBhvr additive="base">
                                        <p:cTn id="2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E5671CE-FA25-CED8-81CB-92E79492F8EA}"/>
              </a:ext>
            </a:extLst>
          </p:cNvPr>
          <p:cNvPicPr>
            <a:picLocks noGrp="1" noChangeAspect="1"/>
          </p:cNvPicPr>
          <p:nvPr>
            <p:ph sz="half" idx="1"/>
          </p:nvPr>
        </p:nvPicPr>
        <p:blipFill>
          <a:blip r:embed="rId2"/>
          <a:stretch>
            <a:fillRect/>
          </a:stretch>
        </p:blipFill>
        <p:spPr>
          <a:xfrm>
            <a:off x="6913450" y="1071851"/>
            <a:ext cx="4810350" cy="2705822"/>
          </a:xfrm>
        </p:spPr>
      </p:pic>
      <p:sp>
        <p:nvSpPr>
          <p:cNvPr id="4" name="Content Placeholder 3">
            <a:extLst>
              <a:ext uri="{FF2B5EF4-FFF2-40B4-BE49-F238E27FC236}">
                <a16:creationId xmlns:a16="http://schemas.microsoft.com/office/drawing/2014/main" id="{0AF4644E-4570-3189-4D84-4AF0BFCAE32E}"/>
              </a:ext>
            </a:extLst>
          </p:cNvPr>
          <p:cNvSpPr>
            <a:spLocks noGrp="1"/>
          </p:cNvSpPr>
          <p:nvPr>
            <p:ph sz="half" idx="2"/>
          </p:nvPr>
        </p:nvSpPr>
        <p:spPr>
          <a:xfrm>
            <a:off x="1862420" y="4054763"/>
            <a:ext cx="4876800" cy="1615440"/>
          </a:xfrm>
        </p:spPr>
        <p:txBody>
          <a:bodyPr>
            <a:normAutofit fontScale="70000" lnSpcReduction="20000"/>
          </a:bodyPr>
          <a:lstStyle/>
          <a:p>
            <a:pPr algn="just"/>
            <a:r>
              <a:rPr lang="en-US" b="1" dirty="0">
                <a:latin typeface="Amiri" panose="00000500000000000000" pitchFamily="2" charset="-78"/>
                <a:ea typeface="Amiri" panose="00000500000000000000" pitchFamily="2" charset="-78"/>
                <a:cs typeface="Amiri" panose="00000500000000000000" pitchFamily="2" charset="-78"/>
              </a:rPr>
              <a:t>Payment Form: </a:t>
            </a:r>
            <a:r>
              <a:rPr lang="en-US" dirty="0">
                <a:latin typeface="Amiri" panose="00000500000000000000" pitchFamily="2" charset="-78"/>
                <a:ea typeface="Amiri" panose="00000500000000000000" pitchFamily="2" charset="-78"/>
                <a:cs typeface="Amiri" panose="00000500000000000000" pitchFamily="2" charset="-78"/>
              </a:rPr>
              <a:t>The payment page includes a form where users enter their payment details. This usually includes fields for the cardholder's name, card number, expiration date, and CVV</a:t>
            </a:r>
          </a:p>
        </p:txBody>
      </p:sp>
      <p:pic>
        <p:nvPicPr>
          <p:cNvPr id="6" name="Picture 5">
            <a:extLst>
              <a:ext uri="{FF2B5EF4-FFF2-40B4-BE49-F238E27FC236}">
                <a16:creationId xmlns:a16="http://schemas.microsoft.com/office/drawing/2014/main" id="{1C65D251-8FBA-17C0-5D2F-1417A50739FE}"/>
              </a:ext>
            </a:extLst>
          </p:cNvPr>
          <p:cNvPicPr>
            <a:picLocks noChangeAspect="1"/>
          </p:cNvPicPr>
          <p:nvPr/>
        </p:nvPicPr>
        <p:blipFill>
          <a:blip r:embed="rId3"/>
          <a:stretch>
            <a:fillRect/>
          </a:stretch>
        </p:blipFill>
        <p:spPr>
          <a:xfrm>
            <a:off x="1971782" y="1061213"/>
            <a:ext cx="4829262" cy="2716460"/>
          </a:xfrm>
          <a:prstGeom prst="rect">
            <a:avLst/>
          </a:prstGeom>
        </p:spPr>
      </p:pic>
      <p:sp>
        <p:nvSpPr>
          <p:cNvPr id="9" name="Content Placeholder 3">
            <a:extLst>
              <a:ext uri="{FF2B5EF4-FFF2-40B4-BE49-F238E27FC236}">
                <a16:creationId xmlns:a16="http://schemas.microsoft.com/office/drawing/2014/main" id="{8BEFC34A-09EF-D662-2CA0-9B722DD01838}"/>
              </a:ext>
            </a:extLst>
          </p:cNvPr>
          <p:cNvSpPr txBox="1">
            <a:spLocks/>
          </p:cNvSpPr>
          <p:nvPr/>
        </p:nvSpPr>
        <p:spPr>
          <a:xfrm>
            <a:off x="6780784" y="3985490"/>
            <a:ext cx="4876800" cy="1615440"/>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28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0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18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18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algn="just"/>
            <a:r>
              <a:rPr lang="en-US" sz="2000" b="1" dirty="0" err="1">
                <a:latin typeface="Amiri" panose="00000500000000000000" pitchFamily="2" charset="-78"/>
                <a:ea typeface="Amiri" panose="00000500000000000000" pitchFamily="2" charset="-78"/>
                <a:cs typeface="Amiri" panose="00000500000000000000" pitchFamily="2" charset="-78"/>
              </a:rPr>
              <a:t>AdminDashboard</a:t>
            </a:r>
            <a:r>
              <a:rPr lang="en-US" sz="2000" b="1" dirty="0">
                <a:latin typeface="Amiri" panose="00000500000000000000" pitchFamily="2" charset="-78"/>
                <a:ea typeface="Amiri" panose="00000500000000000000" pitchFamily="2" charset="-78"/>
                <a:cs typeface="Amiri" panose="00000500000000000000" pitchFamily="2" charset="-78"/>
              </a:rPr>
              <a:t>: </a:t>
            </a:r>
            <a:r>
              <a:rPr lang="en-US" sz="2000" dirty="0">
                <a:latin typeface="Amiri" panose="00000500000000000000" pitchFamily="2" charset="-78"/>
                <a:ea typeface="Amiri" panose="00000500000000000000" pitchFamily="2" charset="-78"/>
                <a:cs typeface="Amiri" panose="00000500000000000000" pitchFamily="2" charset="-78"/>
              </a:rPr>
              <a:t>Upon successful login, administrators are typically presented with a dashboard. The dashboard provides an overview of important system information and statistics, such as the number of bookings, active flights, and other relevant data. It serves as a central hub for monitoring and managing the system.</a:t>
            </a:r>
          </a:p>
        </p:txBody>
      </p:sp>
    </p:spTree>
    <p:extLst>
      <p:ext uri="{BB962C8B-B14F-4D97-AF65-F5344CB8AC3E}">
        <p14:creationId xmlns:p14="http://schemas.microsoft.com/office/powerpoint/2010/main" val="36425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0B2D-9A47-A6C3-B313-EF5AB79EFFBD}"/>
              </a:ext>
            </a:extLst>
          </p:cNvPr>
          <p:cNvSpPr>
            <a:spLocks noGrp="1"/>
          </p:cNvSpPr>
          <p:nvPr>
            <p:ph type="title"/>
          </p:nvPr>
        </p:nvSpPr>
        <p:spPr>
          <a:xfrm>
            <a:off x="2102196" y="773083"/>
            <a:ext cx="5517804" cy="806334"/>
          </a:xfrm>
        </p:spPr>
        <p:txBody>
          <a:bodyPr>
            <a:normAutofit/>
          </a:bodyPr>
          <a:lstStyle/>
          <a:p>
            <a:r>
              <a:rPr lang="en-US" sz="3600" b="1" dirty="0"/>
              <a:t>FUTURE ENHANCEMENTS</a:t>
            </a:r>
          </a:p>
        </p:txBody>
      </p:sp>
      <p:sp>
        <p:nvSpPr>
          <p:cNvPr id="3" name="Content Placeholder 2">
            <a:extLst>
              <a:ext uri="{FF2B5EF4-FFF2-40B4-BE49-F238E27FC236}">
                <a16:creationId xmlns:a16="http://schemas.microsoft.com/office/drawing/2014/main" id="{B4CFE4D8-CA34-9046-7495-A66050E08AF0}"/>
              </a:ext>
            </a:extLst>
          </p:cNvPr>
          <p:cNvSpPr>
            <a:spLocks noGrp="1"/>
          </p:cNvSpPr>
          <p:nvPr>
            <p:ph sz="half" idx="1"/>
          </p:nvPr>
        </p:nvSpPr>
        <p:spPr>
          <a:xfrm>
            <a:off x="2302072" y="2115128"/>
            <a:ext cx="9114074" cy="2456872"/>
          </a:xfrm>
        </p:spPr>
        <p:txBody>
          <a:bodyPr>
            <a:normAutofit/>
          </a:bodyPr>
          <a:lstStyle/>
          <a:p>
            <a:pPr algn="just"/>
            <a:r>
              <a:rPr lang="en-US" sz="2000" b="1" dirty="0">
                <a:latin typeface="Amiri" panose="00000500000000000000" pitchFamily="2" charset="-78"/>
                <a:ea typeface="Amiri" panose="00000500000000000000" pitchFamily="2" charset="-78"/>
                <a:cs typeface="Amiri" panose="00000500000000000000" pitchFamily="2" charset="-78"/>
              </a:rPr>
              <a:t>Mobile Application: </a:t>
            </a:r>
            <a:r>
              <a:rPr lang="en-US" sz="2000" dirty="0">
                <a:latin typeface="Amiri" panose="00000500000000000000" pitchFamily="2" charset="-78"/>
                <a:ea typeface="Amiri" panose="00000500000000000000" pitchFamily="2" charset="-78"/>
                <a:cs typeface="Amiri" panose="00000500000000000000" pitchFamily="2" charset="-78"/>
              </a:rPr>
              <a:t>Develop a mobile application version of the Flight Booking System to cater to the growing number of users who prefer to book flights using their smartphones or tablets.</a:t>
            </a:r>
          </a:p>
          <a:p>
            <a:pPr algn="just"/>
            <a:r>
              <a:rPr lang="en-US" sz="2000" b="1" dirty="0">
                <a:latin typeface="Amiri" panose="00000500000000000000" pitchFamily="2" charset="-78"/>
                <a:ea typeface="Amiri" panose="00000500000000000000" pitchFamily="2" charset="-78"/>
                <a:cs typeface="Amiri" panose="00000500000000000000" pitchFamily="2" charset="-78"/>
              </a:rPr>
              <a:t>Personalized Recommendations: </a:t>
            </a:r>
            <a:r>
              <a:rPr lang="en-US" sz="2000" dirty="0">
                <a:latin typeface="Amiri" panose="00000500000000000000" pitchFamily="2" charset="-78"/>
                <a:ea typeface="Amiri" panose="00000500000000000000" pitchFamily="2" charset="-78"/>
                <a:cs typeface="Amiri" panose="00000500000000000000" pitchFamily="2" charset="-78"/>
              </a:rPr>
              <a:t>Implement a recommendation engine that utilizes user data and preferences to offer personalized flight recommendations.</a:t>
            </a:r>
          </a:p>
          <a:p>
            <a:pPr algn="just"/>
            <a:r>
              <a:rPr lang="en-US" sz="2000" b="1" dirty="0">
                <a:latin typeface="Amiri" panose="00000500000000000000" pitchFamily="2" charset="-78"/>
                <a:ea typeface="Amiri" panose="00000500000000000000" pitchFamily="2" charset="-78"/>
                <a:cs typeface="Amiri" panose="00000500000000000000" pitchFamily="2" charset="-78"/>
              </a:rPr>
              <a:t>Ticket: </a:t>
            </a:r>
            <a:r>
              <a:rPr lang="en-US" sz="2000" dirty="0">
                <a:latin typeface="Amiri" panose="00000500000000000000" pitchFamily="2" charset="-78"/>
                <a:ea typeface="Amiri" panose="00000500000000000000" pitchFamily="2" charset="-78"/>
                <a:cs typeface="Amiri" panose="00000500000000000000" pitchFamily="2" charset="-78"/>
              </a:rPr>
              <a:t>Like getting ticket as pdf format after the payment.</a:t>
            </a:r>
          </a:p>
        </p:txBody>
      </p:sp>
    </p:spTree>
    <p:extLst>
      <p:ext uri="{BB962C8B-B14F-4D97-AF65-F5344CB8AC3E}">
        <p14:creationId xmlns:p14="http://schemas.microsoft.com/office/powerpoint/2010/main" val="17224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down)">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wipe(down)">
                                      <p:cBhvr>
                                        <p:cTn id="3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658A1-4509-F502-106A-B701980947C9}"/>
              </a:ext>
            </a:extLst>
          </p:cNvPr>
          <p:cNvSpPr>
            <a:spLocks noGrp="1"/>
          </p:cNvSpPr>
          <p:nvPr>
            <p:ph type="title"/>
          </p:nvPr>
        </p:nvSpPr>
        <p:spPr/>
        <p:txBody>
          <a:bodyPr>
            <a:normAutofit/>
          </a:bodyPr>
          <a:lstStyle/>
          <a:p>
            <a:r>
              <a:rPr lang="en-US" sz="3600" b="1" dirty="0"/>
              <a:t>CONCLUSION</a:t>
            </a:r>
          </a:p>
        </p:txBody>
      </p:sp>
      <p:sp>
        <p:nvSpPr>
          <p:cNvPr id="3" name="Content Placeholder 2">
            <a:extLst>
              <a:ext uri="{FF2B5EF4-FFF2-40B4-BE49-F238E27FC236}">
                <a16:creationId xmlns:a16="http://schemas.microsoft.com/office/drawing/2014/main" id="{01E10943-51B3-59C4-7A24-E1FB2DAE04A0}"/>
              </a:ext>
            </a:extLst>
          </p:cNvPr>
          <p:cNvSpPr>
            <a:spLocks noGrp="1"/>
          </p:cNvSpPr>
          <p:nvPr>
            <p:ph sz="half" idx="1"/>
          </p:nvPr>
        </p:nvSpPr>
        <p:spPr>
          <a:xfrm>
            <a:off x="2024979" y="1810327"/>
            <a:ext cx="9354221" cy="3232727"/>
          </a:xfrm>
        </p:spPr>
        <p:txBody>
          <a:bodyPr>
            <a:noAutofit/>
          </a:bodyPr>
          <a:lstStyle/>
          <a:p>
            <a:pPr marL="82296" indent="0" algn="just">
              <a:buNone/>
            </a:pPr>
            <a:r>
              <a:rPr lang="en-US" sz="2400" dirty="0">
                <a:latin typeface="Amiri" panose="00000500000000000000" pitchFamily="2" charset="-78"/>
                <a:ea typeface="Amiri" panose="00000500000000000000" pitchFamily="2" charset="-78"/>
                <a:cs typeface="Amiri" panose="00000500000000000000" pitchFamily="2" charset="-78"/>
              </a:rPr>
              <a:t>The proposed flight booking system offers a convenient and user-friendly platform for customers to book flight tickets. By leveraging technologies such as Python, SQLite, HTML, and CSS, the system streamlines the booking process and enhances the overall experience for passengers. The user registration module ensures privacy and allows registered users to access and book flight tickets for various destinations. The system aims to provide a consolidated resource where customers can conveniently browse and select their preferred routes, while maintaining the confidentiality of their personal information.</a:t>
            </a:r>
          </a:p>
        </p:txBody>
      </p:sp>
    </p:spTree>
    <p:extLst>
      <p:ext uri="{BB962C8B-B14F-4D97-AF65-F5344CB8AC3E}">
        <p14:creationId xmlns:p14="http://schemas.microsoft.com/office/powerpoint/2010/main" val="284460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D17E-B249-709F-9B3B-D9F5C9FB8AB1}"/>
              </a:ext>
            </a:extLst>
          </p:cNvPr>
          <p:cNvSpPr>
            <a:spLocks noGrp="1"/>
          </p:cNvSpPr>
          <p:nvPr>
            <p:ph type="title"/>
          </p:nvPr>
        </p:nvSpPr>
        <p:spPr>
          <a:xfrm>
            <a:off x="2680762" y="951344"/>
            <a:ext cx="3738511" cy="743065"/>
          </a:xfrm>
        </p:spPr>
        <p:txBody>
          <a:bodyPr>
            <a:normAutofit fontScale="90000"/>
          </a:bodyPr>
          <a:lstStyle/>
          <a:p>
            <a:r>
              <a:rPr lang="en-US" b="1" dirty="0"/>
              <a:t>REFERENCES</a:t>
            </a:r>
          </a:p>
        </p:txBody>
      </p:sp>
      <p:sp>
        <p:nvSpPr>
          <p:cNvPr id="3" name="Content Placeholder 2">
            <a:extLst>
              <a:ext uri="{FF2B5EF4-FFF2-40B4-BE49-F238E27FC236}">
                <a16:creationId xmlns:a16="http://schemas.microsoft.com/office/drawing/2014/main" id="{0CFB93EE-810B-80E3-30B4-CF2CFA855AED}"/>
              </a:ext>
            </a:extLst>
          </p:cNvPr>
          <p:cNvSpPr>
            <a:spLocks noGrp="1"/>
          </p:cNvSpPr>
          <p:nvPr>
            <p:ph sz="half" idx="1"/>
          </p:nvPr>
        </p:nvSpPr>
        <p:spPr>
          <a:xfrm>
            <a:off x="2366724" y="2050472"/>
            <a:ext cx="9234147" cy="2798618"/>
          </a:xfrm>
        </p:spPr>
        <p:txBody>
          <a:bodyPr/>
          <a:lstStyle/>
          <a:p>
            <a:r>
              <a:rPr lang="en-US" dirty="0">
                <a:hlinkClick r:id="rId2"/>
              </a:rPr>
              <a:t>https://youtu.be/YZvRrldjf1Y</a:t>
            </a:r>
            <a:endParaRPr lang="en-US" dirty="0"/>
          </a:p>
          <a:p>
            <a:r>
              <a:rPr lang="en-US" dirty="0">
                <a:hlinkClick r:id="rId3"/>
              </a:rPr>
              <a:t>https://docs.djangoproject.com/en/4.1/intro/tutorial01/</a:t>
            </a:r>
            <a:endParaRPr lang="en-US" dirty="0"/>
          </a:p>
          <a:p>
            <a:r>
              <a:rPr lang="en-US" dirty="0">
                <a:hlinkClick r:id="rId4"/>
              </a:rPr>
              <a:t>https://stackoverflow.com/</a:t>
            </a:r>
            <a:endParaRPr lang="en-US" dirty="0"/>
          </a:p>
          <a:p>
            <a:pPr marL="82296" indent="0">
              <a:buNone/>
            </a:pPr>
            <a:endParaRPr lang="en-US" dirty="0"/>
          </a:p>
        </p:txBody>
      </p:sp>
      <p:pic>
        <p:nvPicPr>
          <p:cNvPr id="1026" name="Picture 2" descr="Airplane PNG Transparent | PNG Mart">
            <a:extLst>
              <a:ext uri="{FF2B5EF4-FFF2-40B4-BE49-F238E27FC236}">
                <a16:creationId xmlns:a16="http://schemas.microsoft.com/office/drawing/2014/main" id="{075A0B8B-67A9-67EF-459C-0E04FEFC9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2904" y="3363864"/>
            <a:ext cx="7143713" cy="419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74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26"/>
                                        </p:tgtEl>
                                        <p:attrNameLst>
                                          <p:attrName>style.visibility</p:attrName>
                                        </p:attrNameLst>
                                      </p:cBhvr>
                                      <p:to>
                                        <p:strVal val="visible"/>
                                      </p:to>
                                    </p:set>
                                    <p:animEffect transition="in" filter="fade">
                                      <p:cBhvr>
                                        <p:cTn id="43" dur="1000"/>
                                        <p:tgtEl>
                                          <p:spTgt spid="1026"/>
                                        </p:tgtEl>
                                      </p:cBhvr>
                                    </p:animEffect>
                                    <p:anim calcmode="lin" valueType="num">
                                      <p:cBhvr>
                                        <p:cTn id="44" dur="1000" fill="hold"/>
                                        <p:tgtEl>
                                          <p:spTgt spid="1026"/>
                                        </p:tgtEl>
                                        <p:attrNameLst>
                                          <p:attrName>ppt_x</p:attrName>
                                        </p:attrNameLst>
                                      </p:cBhvr>
                                      <p:tavLst>
                                        <p:tav tm="0">
                                          <p:val>
                                            <p:strVal val="#ppt_x"/>
                                          </p:val>
                                        </p:tav>
                                        <p:tav tm="100000">
                                          <p:val>
                                            <p:strVal val="#ppt_x"/>
                                          </p:val>
                                        </p:tav>
                                      </p:tavLst>
                                    </p:anim>
                                    <p:anim calcmode="lin" valueType="num">
                                      <p:cBhvr>
                                        <p:cTn id="4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7A91-8B28-BBC5-D96C-AC65EF435809}"/>
              </a:ext>
            </a:extLst>
          </p:cNvPr>
          <p:cNvSpPr>
            <a:spLocks noGrp="1"/>
          </p:cNvSpPr>
          <p:nvPr>
            <p:ph type="title"/>
          </p:nvPr>
        </p:nvSpPr>
        <p:spPr>
          <a:xfrm>
            <a:off x="3378959" y="2298429"/>
            <a:ext cx="6120147" cy="1143000"/>
          </a:xfrm>
        </p:spPr>
        <p:txBody>
          <a:bodyPr>
            <a:noAutofit/>
          </a:bodyPr>
          <a:lstStyle/>
          <a:p>
            <a:r>
              <a:rPr lang="en-US" sz="8800" b="1" dirty="0"/>
              <a:t>THANKYOU</a:t>
            </a:r>
          </a:p>
        </p:txBody>
      </p:sp>
      <p:pic>
        <p:nvPicPr>
          <p:cNvPr id="6146" name="Picture 2" descr="Plane PNG Transparent Images | PNG All">
            <a:extLst>
              <a:ext uri="{FF2B5EF4-FFF2-40B4-BE49-F238E27FC236}">
                <a16:creationId xmlns:a16="http://schemas.microsoft.com/office/drawing/2014/main" id="{AFBAA033-93FD-EC55-1A16-B5AE75CCD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7001" y="2788518"/>
            <a:ext cx="8139363" cy="372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94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599107" y="667349"/>
            <a:ext cx="2657856" cy="535710"/>
          </a:xfrm>
        </p:spPr>
        <p:txBody>
          <a:bodyPr>
            <a:normAutofit fontScale="90000"/>
          </a:bodyPr>
          <a:lstStyle/>
          <a:p>
            <a:r>
              <a:rPr lang="en-US" b="1" u="sng" dirty="0"/>
              <a:t>ABSTRACT</a:t>
            </a:r>
          </a:p>
        </p:txBody>
      </p:sp>
      <p:sp>
        <p:nvSpPr>
          <p:cNvPr id="14" name="Content Placeholder 13"/>
          <p:cNvSpPr>
            <a:spLocks noGrp="1"/>
          </p:cNvSpPr>
          <p:nvPr>
            <p:ph idx="1"/>
          </p:nvPr>
        </p:nvSpPr>
        <p:spPr>
          <a:xfrm>
            <a:off x="3400147" y="1580963"/>
            <a:ext cx="8706745" cy="4944123"/>
          </a:xfrm>
        </p:spPr>
        <p:txBody>
          <a:bodyPr>
            <a:normAutofit fontScale="77500" lnSpcReduction="20000"/>
          </a:bodyPr>
          <a:lstStyle/>
          <a:p>
            <a:pPr marL="82296" lvl="0" indent="0" algn="just">
              <a:buNone/>
            </a:pPr>
            <a:r>
              <a:rPr lang="en-US" dirty="0">
                <a:latin typeface="Amiri" panose="00000500000000000000" pitchFamily="2" charset="-78"/>
                <a:ea typeface="Amiri" panose="00000500000000000000" pitchFamily="2" charset="-78"/>
                <a:cs typeface="Amiri" panose="00000500000000000000" pitchFamily="2" charset="-78"/>
              </a:rPr>
              <a:t>The Flight Booking System is a Django-based web application that provides users with the ability to search for and book flights. The system aims to simplify the flight booking process by offering a user-friendly interface and a comprehensive set of features. The application allows users to create an account, search for available flights based on various criteria such as destination, departure date, and number of passengers. It provides real-time flight information, including flight schedules, seat availability, and fares. Users can select their preferred flights, choose their seats, and proceed to the booking and payment process. The application is developed using the Django framework, which provides a robust and scalable foundation. Django's built-in features, such as ORM (Object-Relational Mapping) and template engine, are utilized to streamline the development process and create efficient database interactions and dynamic web pages.</a:t>
            </a:r>
          </a:p>
        </p:txBody>
      </p:sp>
      <p:pic>
        <p:nvPicPr>
          <p:cNvPr id="3" name="Picture 2">
            <a:extLst>
              <a:ext uri="{FF2B5EF4-FFF2-40B4-BE49-F238E27FC236}">
                <a16:creationId xmlns:a16="http://schemas.microsoft.com/office/drawing/2014/main" id="{34E86E4F-3F01-4AD0-A794-6C40C1A2A285}"/>
              </a:ext>
            </a:extLst>
          </p:cNvPr>
          <p:cNvPicPr>
            <a:picLocks noChangeAspect="1"/>
          </p:cNvPicPr>
          <p:nvPr/>
        </p:nvPicPr>
        <p:blipFill>
          <a:blip r:embed="rId2"/>
          <a:stretch>
            <a:fillRect/>
          </a:stretch>
        </p:blipFill>
        <p:spPr>
          <a:xfrm>
            <a:off x="0" y="0"/>
            <a:ext cx="3320250" cy="6858000"/>
          </a:xfrm>
          <a:prstGeom prst="rect">
            <a:avLst/>
          </a:prstGeom>
        </p:spPr>
      </p:pic>
    </p:spTree>
    <p:extLst>
      <p:ext uri="{BB962C8B-B14F-4D97-AF65-F5344CB8AC3E}">
        <p14:creationId xmlns:p14="http://schemas.microsoft.com/office/powerpoint/2010/main" val="88195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down)">
                                      <p:cBhvr>
                                        <p:cTn id="12" dur="580">
                                          <p:stCondLst>
                                            <p:cond delay="0"/>
                                          </p:stCondLst>
                                        </p:cTn>
                                        <p:tgtEl>
                                          <p:spTgt spid="14">
                                            <p:txEl>
                                              <p:pRg st="0" end="0"/>
                                            </p:txEl>
                                          </p:spTgt>
                                        </p:tgtEl>
                                      </p:cBhvr>
                                    </p:animEffect>
                                    <p:anim calcmode="lin" valueType="num">
                                      <p:cBhvr>
                                        <p:cTn id="13" dur="1822"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4">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14">
                                            <p:txEl>
                                              <p:pRg st="0" end="0"/>
                                            </p:txEl>
                                          </p:spTgt>
                                        </p:tgtEl>
                                      </p:cBhvr>
                                      <p:to x="100000" y="60000"/>
                                    </p:animScale>
                                    <p:animScale>
                                      <p:cBhvr>
                                        <p:cTn id="19" dur="166" decel="50000">
                                          <p:stCondLst>
                                            <p:cond delay="676"/>
                                          </p:stCondLst>
                                        </p:cTn>
                                        <p:tgtEl>
                                          <p:spTgt spid="14">
                                            <p:txEl>
                                              <p:pRg st="0" end="0"/>
                                            </p:txEl>
                                          </p:spTgt>
                                        </p:tgtEl>
                                      </p:cBhvr>
                                      <p:to x="100000" y="100000"/>
                                    </p:animScale>
                                    <p:animScale>
                                      <p:cBhvr>
                                        <p:cTn id="20" dur="26">
                                          <p:stCondLst>
                                            <p:cond delay="1312"/>
                                          </p:stCondLst>
                                        </p:cTn>
                                        <p:tgtEl>
                                          <p:spTgt spid="14">
                                            <p:txEl>
                                              <p:pRg st="0" end="0"/>
                                            </p:txEl>
                                          </p:spTgt>
                                        </p:tgtEl>
                                      </p:cBhvr>
                                      <p:to x="100000" y="80000"/>
                                    </p:animScale>
                                    <p:animScale>
                                      <p:cBhvr>
                                        <p:cTn id="21" dur="166" decel="50000">
                                          <p:stCondLst>
                                            <p:cond delay="1338"/>
                                          </p:stCondLst>
                                        </p:cTn>
                                        <p:tgtEl>
                                          <p:spTgt spid="14">
                                            <p:txEl>
                                              <p:pRg st="0" end="0"/>
                                            </p:txEl>
                                          </p:spTgt>
                                        </p:tgtEl>
                                      </p:cBhvr>
                                      <p:to x="100000" y="100000"/>
                                    </p:animScale>
                                    <p:animScale>
                                      <p:cBhvr>
                                        <p:cTn id="22" dur="26">
                                          <p:stCondLst>
                                            <p:cond delay="1642"/>
                                          </p:stCondLst>
                                        </p:cTn>
                                        <p:tgtEl>
                                          <p:spTgt spid="14">
                                            <p:txEl>
                                              <p:pRg st="0" end="0"/>
                                            </p:txEl>
                                          </p:spTgt>
                                        </p:tgtEl>
                                      </p:cBhvr>
                                      <p:to x="100000" y="90000"/>
                                    </p:animScale>
                                    <p:animScale>
                                      <p:cBhvr>
                                        <p:cTn id="23" dur="166" decel="50000">
                                          <p:stCondLst>
                                            <p:cond delay="1668"/>
                                          </p:stCondLst>
                                        </p:cTn>
                                        <p:tgtEl>
                                          <p:spTgt spid="14">
                                            <p:txEl>
                                              <p:pRg st="0" end="0"/>
                                            </p:txEl>
                                          </p:spTgt>
                                        </p:tgtEl>
                                      </p:cBhvr>
                                      <p:to x="100000" y="100000"/>
                                    </p:animScale>
                                    <p:animScale>
                                      <p:cBhvr>
                                        <p:cTn id="24" dur="26">
                                          <p:stCondLst>
                                            <p:cond delay="1808"/>
                                          </p:stCondLst>
                                        </p:cTn>
                                        <p:tgtEl>
                                          <p:spTgt spid="14">
                                            <p:txEl>
                                              <p:pRg st="0" end="0"/>
                                            </p:txEl>
                                          </p:spTgt>
                                        </p:tgtEl>
                                      </p:cBhvr>
                                      <p:to x="100000" y="95000"/>
                                    </p:animScale>
                                    <p:animScale>
                                      <p:cBhvr>
                                        <p:cTn id="25" dur="166" decel="50000">
                                          <p:stCondLst>
                                            <p:cond delay="1834"/>
                                          </p:stCondLst>
                                        </p:cTn>
                                        <p:tgtEl>
                                          <p:spTgt spid="14">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3"/>
                                        </p:tgtEl>
                                      </p:cBhvr>
                                    </p:animEffect>
                                    <p:animScale>
                                      <p:cBhvr>
                                        <p:cTn id="30"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title="Title and Content Layout with Chart"/>
          <p:cNvSpPr>
            <a:spLocks noGrp="1"/>
          </p:cNvSpPr>
          <p:nvPr>
            <p:ph type="title"/>
          </p:nvPr>
        </p:nvSpPr>
        <p:spPr>
          <a:xfrm>
            <a:off x="5350072" y="366048"/>
            <a:ext cx="5558074" cy="876100"/>
          </a:xfrm>
        </p:spPr>
        <p:txBody>
          <a:bodyPr>
            <a:noAutofit/>
          </a:bodyPr>
          <a:lstStyle/>
          <a:p>
            <a:r>
              <a:rPr lang="en-US" sz="3600" b="1" u="sng" dirty="0"/>
              <a:t>PROJECT</a:t>
            </a:r>
            <a:r>
              <a:rPr lang="en-US" sz="4000" b="1" u="sng" dirty="0"/>
              <a:t> </a:t>
            </a:r>
            <a:r>
              <a:rPr lang="en-US" sz="3600" b="1" u="sng" dirty="0"/>
              <a:t>REQUIREMENTS </a:t>
            </a:r>
          </a:p>
        </p:txBody>
      </p:sp>
      <p:sp>
        <p:nvSpPr>
          <p:cNvPr id="4" name="Content Placeholder 3">
            <a:extLst>
              <a:ext uri="{FF2B5EF4-FFF2-40B4-BE49-F238E27FC236}">
                <a16:creationId xmlns:a16="http://schemas.microsoft.com/office/drawing/2014/main" id="{1EC1C0ED-99CB-772E-B91D-9C309618B3D6}"/>
              </a:ext>
            </a:extLst>
          </p:cNvPr>
          <p:cNvSpPr>
            <a:spLocks noGrp="1"/>
          </p:cNvSpPr>
          <p:nvPr>
            <p:ph idx="1"/>
          </p:nvPr>
        </p:nvSpPr>
        <p:spPr>
          <a:xfrm>
            <a:off x="5322360" y="1283853"/>
            <a:ext cx="6694149" cy="4922983"/>
          </a:xfrm>
          <a:solidFill>
            <a:schemeClr val="bg2">
              <a:lumMod val="40000"/>
              <a:lumOff val="60000"/>
            </a:schemeClr>
          </a:solidFill>
        </p:spPr>
        <p:txBody>
          <a:bodyPr>
            <a:normAutofit fontScale="85000" lnSpcReduction="20000"/>
          </a:bodyPr>
          <a:lstStyle/>
          <a:p>
            <a:r>
              <a:rPr lang="en-US" dirty="0">
                <a:latin typeface="Amiri" panose="00000500000000000000" pitchFamily="2" charset="-78"/>
                <a:ea typeface="Amiri" panose="00000500000000000000" pitchFamily="2" charset="-78"/>
                <a:cs typeface="Amiri" panose="00000500000000000000" pitchFamily="2" charset="-78"/>
              </a:rPr>
              <a:t>User Registration</a:t>
            </a:r>
          </a:p>
          <a:p>
            <a:r>
              <a:rPr lang="en-US" dirty="0">
                <a:latin typeface="Amiri" panose="00000500000000000000" pitchFamily="2" charset="-78"/>
                <a:ea typeface="Amiri" panose="00000500000000000000" pitchFamily="2" charset="-78"/>
                <a:cs typeface="Amiri" panose="00000500000000000000" pitchFamily="2" charset="-78"/>
              </a:rPr>
              <a:t>User Login</a:t>
            </a:r>
          </a:p>
          <a:p>
            <a:r>
              <a:rPr lang="en-US" dirty="0">
                <a:latin typeface="Amiri" panose="00000500000000000000" pitchFamily="2" charset="-78"/>
                <a:ea typeface="Amiri" panose="00000500000000000000" pitchFamily="2" charset="-78"/>
                <a:cs typeface="Amiri" panose="00000500000000000000" pitchFamily="2" charset="-78"/>
              </a:rPr>
              <a:t>Find Flight</a:t>
            </a:r>
          </a:p>
          <a:p>
            <a:r>
              <a:rPr lang="en-US" dirty="0">
                <a:latin typeface="Amiri" panose="00000500000000000000" pitchFamily="2" charset="-78"/>
                <a:ea typeface="Amiri" panose="00000500000000000000" pitchFamily="2" charset="-78"/>
                <a:cs typeface="Amiri" panose="00000500000000000000" pitchFamily="2" charset="-78"/>
              </a:rPr>
              <a:t>List Of Flight</a:t>
            </a:r>
          </a:p>
          <a:p>
            <a:r>
              <a:rPr lang="en-US" dirty="0">
                <a:latin typeface="Amiri" panose="00000500000000000000" pitchFamily="2" charset="-78"/>
                <a:ea typeface="Amiri" panose="00000500000000000000" pitchFamily="2" charset="-78"/>
                <a:cs typeface="Amiri" panose="00000500000000000000" pitchFamily="2" charset="-78"/>
              </a:rPr>
              <a:t>Booking Ticket</a:t>
            </a:r>
          </a:p>
          <a:p>
            <a:r>
              <a:rPr lang="en-US" dirty="0">
                <a:latin typeface="Amiri" panose="00000500000000000000" pitchFamily="2" charset="-78"/>
                <a:ea typeface="Amiri" panose="00000500000000000000" pitchFamily="2" charset="-78"/>
                <a:cs typeface="Amiri" panose="00000500000000000000" pitchFamily="2" charset="-78"/>
              </a:rPr>
              <a:t>Make Payment</a:t>
            </a:r>
          </a:p>
          <a:p>
            <a:r>
              <a:rPr lang="en-US" dirty="0">
                <a:latin typeface="Amiri" panose="00000500000000000000" pitchFamily="2" charset="-78"/>
                <a:ea typeface="Amiri" panose="00000500000000000000" pitchFamily="2" charset="-78"/>
                <a:cs typeface="Amiri" panose="00000500000000000000" pitchFamily="2" charset="-78"/>
              </a:rPr>
              <a:t>Cancel Bookings</a:t>
            </a:r>
          </a:p>
          <a:p>
            <a:r>
              <a:rPr lang="en-US" dirty="0">
                <a:latin typeface="Amiri" panose="00000500000000000000" pitchFamily="2" charset="-78"/>
                <a:ea typeface="Amiri" panose="00000500000000000000" pitchFamily="2" charset="-78"/>
                <a:cs typeface="Amiri" panose="00000500000000000000" pitchFamily="2" charset="-78"/>
              </a:rPr>
              <a:t>Logout </a:t>
            </a:r>
          </a:p>
          <a:p>
            <a:r>
              <a:rPr lang="en-US" dirty="0">
                <a:latin typeface="Amiri" panose="00000500000000000000" pitchFamily="2" charset="-78"/>
                <a:ea typeface="Amiri" panose="00000500000000000000" pitchFamily="2" charset="-78"/>
                <a:cs typeface="Amiri" panose="00000500000000000000" pitchFamily="2" charset="-78"/>
              </a:rPr>
              <a:t>Admin Can Add Flight</a:t>
            </a:r>
          </a:p>
          <a:p>
            <a:r>
              <a:rPr lang="en-US" dirty="0">
                <a:latin typeface="Amiri" panose="00000500000000000000" pitchFamily="2" charset="-78"/>
                <a:ea typeface="Amiri" panose="00000500000000000000" pitchFamily="2" charset="-78"/>
                <a:cs typeface="Amiri" panose="00000500000000000000" pitchFamily="2" charset="-78"/>
              </a:rPr>
              <a:t>Admin Can Delete Flight</a:t>
            </a:r>
          </a:p>
          <a:p>
            <a:r>
              <a:rPr lang="en-US" dirty="0">
                <a:latin typeface="Amiri" panose="00000500000000000000" pitchFamily="2" charset="-78"/>
                <a:ea typeface="Amiri" panose="00000500000000000000" pitchFamily="2" charset="-78"/>
                <a:cs typeface="Amiri" panose="00000500000000000000" pitchFamily="2" charset="-78"/>
              </a:rPr>
              <a:t>Admin Can See Bookings</a:t>
            </a:r>
          </a:p>
          <a:p>
            <a:r>
              <a:rPr lang="en-US" dirty="0">
                <a:latin typeface="Amiri" panose="00000500000000000000" pitchFamily="2" charset="-78"/>
                <a:ea typeface="Amiri" panose="00000500000000000000" pitchFamily="2" charset="-78"/>
                <a:cs typeface="Amiri" panose="00000500000000000000" pitchFamily="2" charset="-78"/>
              </a:rPr>
              <a:t>Admin Can Logout</a:t>
            </a:r>
          </a:p>
          <a:p>
            <a:endParaRPr lang="en-US" dirty="0"/>
          </a:p>
        </p:txBody>
      </p:sp>
      <p:pic>
        <p:nvPicPr>
          <p:cNvPr id="7" name="Picture 6">
            <a:extLst>
              <a:ext uri="{FF2B5EF4-FFF2-40B4-BE49-F238E27FC236}">
                <a16:creationId xmlns:a16="http://schemas.microsoft.com/office/drawing/2014/main" id="{342431E2-1EC0-D994-8B24-86880BD73BF1}"/>
              </a:ext>
            </a:extLst>
          </p:cNvPr>
          <p:cNvPicPr>
            <a:picLocks noChangeAspect="1"/>
          </p:cNvPicPr>
          <p:nvPr/>
        </p:nvPicPr>
        <p:blipFill>
          <a:blip r:embed="rId2"/>
          <a:stretch>
            <a:fillRect/>
          </a:stretch>
        </p:blipFill>
        <p:spPr>
          <a:xfrm>
            <a:off x="0" y="1"/>
            <a:ext cx="5200073" cy="6858000"/>
          </a:xfrm>
          <a:prstGeom prst="rect">
            <a:avLst/>
          </a:prstGeom>
        </p:spPr>
      </p:pic>
    </p:spTree>
    <p:extLst>
      <p:ext uri="{BB962C8B-B14F-4D97-AF65-F5344CB8AC3E}">
        <p14:creationId xmlns:p14="http://schemas.microsoft.com/office/powerpoint/2010/main" val="30657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
                                            <p:bg/>
                                          </p:spTgt>
                                        </p:tgtEl>
                                        <p:attrNameLst>
                                          <p:attrName>style.visibility</p:attrName>
                                        </p:attrNameLst>
                                      </p:cBhvr>
                                      <p:to>
                                        <p:strVal val="visible"/>
                                      </p:to>
                                    </p:set>
                                    <p:animEffect transition="in" filter="barn(inVertical)">
                                      <p:cBhvr>
                                        <p:cTn id="25" dur="500"/>
                                        <p:tgtEl>
                                          <p:spTgt spid="4">
                                            <p:bg/>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barn(inVertical)">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barn(inVertical)">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barn(inVertical)">
                                      <p:cBhvr>
                                        <p:cTn id="40" dur="500"/>
                                        <p:tgtEl>
                                          <p:spTgt spid="4">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barn(inVertical)">
                                      <p:cBhvr>
                                        <p:cTn id="45" dur="500"/>
                                        <p:tgtEl>
                                          <p:spTgt spid="4">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4">
                                            <p:txEl>
                                              <p:pRg st="4" end="4"/>
                                            </p:txEl>
                                          </p:spTgt>
                                        </p:tgtEl>
                                        <p:attrNameLst>
                                          <p:attrName>style.visibility</p:attrName>
                                        </p:attrNameLst>
                                      </p:cBhvr>
                                      <p:to>
                                        <p:strVal val="visible"/>
                                      </p:to>
                                    </p:set>
                                    <p:animEffect transition="in" filter="barn(inVertical)">
                                      <p:cBhvr>
                                        <p:cTn id="50" dur="500"/>
                                        <p:tgtEl>
                                          <p:spTgt spid="4">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animEffect transition="in" filter="barn(inVertical)">
                                      <p:cBhvr>
                                        <p:cTn id="55" dur="500"/>
                                        <p:tgtEl>
                                          <p:spTgt spid="4">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4">
                                            <p:txEl>
                                              <p:pRg st="6" end="6"/>
                                            </p:txEl>
                                          </p:spTgt>
                                        </p:tgtEl>
                                        <p:attrNameLst>
                                          <p:attrName>style.visibility</p:attrName>
                                        </p:attrNameLst>
                                      </p:cBhvr>
                                      <p:to>
                                        <p:strVal val="visible"/>
                                      </p:to>
                                    </p:set>
                                    <p:animEffect transition="in" filter="barn(inVertical)">
                                      <p:cBhvr>
                                        <p:cTn id="60" dur="500"/>
                                        <p:tgtEl>
                                          <p:spTgt spid="4">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4">
                                            <p:txEl>
                                              <p:pRg st="7" end="7"/>
                                            </p:txEl>
                                          </p:spTgt>
                                        </p:tgtEl>
                                        <p:attrNameLst>
                                          <p:attrName>style.visibility</p:attrName>
                                        </p:attrNameLst>
                                      </p:cBhvr>
                                      <p:to>
                                        <p:strVal val="visible"/>
                                      </p:to>
                                    </p:set>
                                    <p:animEffect transition="in" filter="barn(inVertical)">
                                      <p:cBhvr>
                                        <p:cTn id="65" dur="500"/>
                                        <p:tgtEl>
                                          <p:spTgt spid="4">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4">
                                            <p:txEl>
                                              <p:pRg st="8" end="8"/>
                                            </p:txEl>
                                          </p:spTgt>
                                        </p:tgtEl>
                                        <p:attrNameLst>
                                          <p:attrName>style.visibility</p:attrName>
                                        </p:attrNameLst>
                                      </p:cBhvr>
                                      <p:to>
                                        <p:strVal val="visible"/>
                                      </p:to>
                                    </p:set>
                                    <p:animEffect transition="in" filter="barn(inVertical)">
                                      <p:cBhvr>
                                        <p:cTn id="70" dur="500"/>
                                        <p:tgtEl>
                                          <p:spTgt spid="4">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4">
                                            <p:txEl>
                                              <p:pRg st="9" end="9"/>
                                            </p:txEl>
                                          </p:spTgt>
                                        </p:tgtEl>
                                        <p:attrNameLst>
                                          <p:attrName>style.visibility</p:attrName>
                                        </p:attrNameLst>
                                      </p:cBhvr>
                                      <p:to>
                                        <p:strVal val="visible"/>
                                      </p:to>
                                    </p:set>
                                    <p:animEffect transition="in" filter="barn(inVertical)">
                                      <p:cBhvr>
                                        <p:cTn id="75" dur="500"/>
                                        <p:tgtEl>
                                          <p:spTgt spid="4">
                                            <p:txEl>
                                              <p:pRg st="9" end="9"/>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4">
                                            <p:txEl>
                                              <p:pRg st="10" end="10"/>
                                            </p:txEl>
                                          </p:spTgt>
                                        </p:tgtEl>
                                        <p:attrNameLst>
                                          <p:attrName>style.visibility</p:attrName>
                                        </p:attrNameLst>
                                      </p:cBhvr>
                                      <p:to>
                                        <p:strVal val="visible"/>
                                      </p:to>
                                    </p:set>
                                    <p:animEffect transition="in" filter="barn(inVertical)">
                                      <p:cBhvr>
                                        <p:cTn id="80" dur="500"/>
                                        <p:tgtEl>
                                          <p:spTgt spid="4">
                                            <p:txEl>
                                              <p:pRg st="10" end="1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4">
                                            <p:txEl>
                                              <p:pRg st="11" end="11"/>
                                            </p:txEl>
                                          </p:spTgt>
                                        </p:tgtEl>
                                        <p:attrNameLst>
                                          <p:attrName>style.visibility</p:attrName>
                                        </p:attrNameLst>
                                      </p:cBhvr>
                                      <p:to>
                                        <p:strVal val="visible"/>
                                      </p:to>
                                    </p:set>
                                    <p:animEffect transition="in" filter="barn(inVertical)">
                                      <p:cBhvr>
                                        <p:cTn id="85"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5453" y="569884"/>
            <a:ext cx="6731092" cy="787861"/>
          </a:xfrm>
        </p:spPr>
        <p:txBody>
          <a:bodyPr>
            <a:normAutofit/>
          </a:bodyPr>
          <a:lstStyle/>
          <a:p>
            <a:r>
              <a:rPr lang="en-US" sz="3600" b="1" dirty="0"/>
              <a:t>FEATURES AND HIGHLIGHTS</a:t>
            </a:r>
          </a:p>
        </p:txBody>
      </p:sp>
      <p:sp>
        <p:nvSpPr>
          <p:cNvPr id="11" name="Content Placeholder 10"/>
          <p:cNvSpPr>
            <a:spLocks noGrp="1"/>
          </p:cNvSpPr>
          <p:nvPr>
            <p:ph sz="half" idx="2"/>
          </p:nvPr>
        </p:nvSpPr>
        <p:spPr>
          <a:xfrm>
            <a:off x="4106855" y="1468583"/>
            <a:ext cx="7660272" cy="5158460"/>
          </a:xfrm>
        </p:spPr>
        <p:txBody>
          <a:bodyPr>
            <a:normAutofit/>
          </a:bodyPr>
          <a:lstStyle/>
          <a:p>
            <a:pPr algn="just"/>
            <a:r>
              <a:rPr lang="en-US" sz="1600" b="1" dirty="0">
                <a:latin typeface="Amiri" panose="00000500000000000000" pitchFamily="2" charset="-78"/>
                <a:ea typeface="Amiri" panose="00000500000000000000" pitchFamily="2" charset="-78"/>
                <a:cs typeface="Amiri" panose="00000500000000000000" pitchFamily="2" charset="-78"/>
              </a:rPr>
              <a:t>USER REGISTRATION: </a:t>
            </a:r>
            <a:r>
              <a:rPr lang="en-US" sz="1600" dirty="0">
                <a:latin typeface="Amiri" panose="00000500000000000000" pitchFamily="2" charset="-78"/>
                <a:ea typeface="Amiri" panose="00000500000000000000" pitchFamily="2" charset="-78"/>
                <a:cs typeface="Amiri" panose="00000500000000000000" pitchFamily="2" charset="-78"/>
              </a:rPr>
              <a:t>This feature allows new users to create an account on the flight reservation system by filling in their personal information such as username, first name, last name, email, phone number, and password. After successful registration, users can log in to the system to access the flight booking and other related services. </a:t>
            </a:r>
          </a:p>
          <a:p>
            <a:pPr algn="just"/>
            <a:r>
              <a:rPr lang="en-US" sz="1600" b="1" dirty="0">
                <a:latin typeface="Amiri" panose="00000500000000000000" pitchFamily="2" charset="-78"/>
                <a:ea typeface="Amiri" panose="00000500000000000000" pitchFamily="2" charset="-78"/>
                <a:cs typeface="Amiri" panose="00000500000000000000" pitchFamily="2" charset="-78"/>
              </a:rPr>
              <a:t>USER LOGIN: </a:t>
            </a:r>
            <a:r>
              <a:rPr lang="en-US" sz="1600" dirty="0">
                <a:latin typeface="Amiri" panose="00000500000000000000" pitchFamily="2" charset="-78"/>
                <a:ea typeface="Amiri" panose="00000500000000000000" pitchFamily="2" charset="-78"/>
                <a:cs typeface="Amiri" panose="00000500000000000000" pitchFamily="2" charset="-78"/>
              </a:rPr>
              <a:t>This feature allows users who have already registered with the system to log in using their credentials, such as username and password. </a:t>
            </a:r>
          </a:p>
          <a:p>
            <a:pPr algn="just"/>
            <a:r>
              <a:rPr lang="en-US" sz="1600" b="1" dirty="0">
                <a:latin typeface="Amiri" panose="00000500000000000000" pitchFamily="2" charset="-78"/>
                <a:ea typeface="Amiri" panose="00000500000000000000" pitchFamily="2" charset="-78"/>
                <a:cs typeface="Amiri" panose="00000500000000000000" pitchFamily="2" charset="-78"/>
              </a:rPr>
              <a:t>FIND FLIGHT: </a:t>
            </a:r>
            <a:r>
              <a:rPr lang="en-US" sz="1600" dirty="0">
                <a:latin typeface="Amiri" panose="00000500000000000000" pitchFamily="2" charset="-78"/>
                <a:ea typeface="Amiri" panose="00000500000000000000" pitchFamily="2" charset="-78"/>
                <a:cs typeface="Amiri" panose="00000500000000000000" pitchFamily="2" charset="-78"/>
              </a:rPr>
              <a:t>This feature enables users to search for flights based on various criteria such as departure location, destination and travel date. </a:t>
            </a:r>
          </a:p>
          <a:p>
            <a:pPr algn="just"/>
            <a:r>
              <a:rPr lang="en-US" sz="1600" b="1" dirty="0">
                <a:latin typeface="Amiri" panose="00000500000000000000" pitchFamily="2" charset="-78"/>
                <a:ea typeface="Amiri" panose="00000500000000000000" pitchFamily="2" charset="-78"/>
                <a:cs typeface="Amiri" panose="00000500000000000000" pitchFamily="2" charset="-78"/>
              </a:rPr>
              <a:t>LIST OF FLIGHT: </a:t>
            </a:r>
            <a:r>
              <a:rPr lang="en-US" sz="1600" dirty="0">
                <a:latin typeface="Amiri" panose="00000500000000000000" pitchFamily="2" charset="-78"/>
                <a:ea typeface="Amiri" panose="00000500000000000000" pitchFamily="2" charset="-78"/>
                <a:cs typeface="Amiri" panose="00000500000000000000" pitchFamily="2" charset="-78"/>
              </a:rPr>
              <a:t>This feature provides a comprehensive list of available flight that match the search criteria entered by the user. Users can view the flight details such as flight number, fare, available seats, and travel time. </a:t>
            </a:r>
          </a:p>
          <a:p>
            <a:pPr algn="just"/>
            <a:r>
              <a:rPr lang="en-US" sz="1600" b="1" dirty="0">
                <a:latin typeface="Amiri" panose="00000500000000000000" pitchFamily="2" charset="-78"/>
                <a:ea typeface="Amiri" panose="00000500000000000000" pitchFamily="2" charset="-78"/>
                <a:cs typeface="Amiri" panose="00000500000000000000" pitchFamily="2" charset="-78"/>
              </a:rPr>
              <a:t>BOOKING TICKET: </a:t>
            </a:r>
            <a:r>
              <a:rPr lang="en-US" sz="1600" dirty="0">
                <a:latin typeface="Amiri" panose="00000500000000000000" pitchFamily="2" charset="-78"/>
                <a:ea typeface="Amiri" panose="00000500000000000000" pitchFamily="2" charset="-78"/>
                <a:cs typeface="Amiri" panose="00000500000000000000" pitchFamily="2" charset="-78"/>
              </a:rPr>
              <a:t>This feature allows users to enter number of seats on the flight and confirm their booking. </a:t>
            </a:r>
          </a:p>
          <a:p>
            <a:pPr algn="just"/>
            <a:r>
              <a:rPr lang="en-US" sz="1600" b="1" dirty="0">
                <a:latin typeface="Amiri" panose="00000500000000000000" pitchFamily="2" charset="-78"/>
                <a:ea typeface="Amiri" panose="00000500000000000000" pitchFamily="2" charset="-78"/>
                <a:cs typeface="Amiri" panose="00000500000000000000" pitchFamily="2" charset="-78"/>
              </a:rPr>
              <a:t>MAKE PAYMENT: </a:t>
            </a:r>
            <a:r>
              <a:rPr lang="en-US" sz="1600" dirty="0">
                <a:latin typeface="Amiri" panose="00000500000000000000" pitchFamily="2" charset="-78"/>
                <a:ea typeface="Amiri" panose="00000500000000000000" pitchFamily="2" charset="-78"/>
                <a:cs typeface="Amiri" panose="00000500000000000000" pitchFamily="2" charset="-78"/>
              </a:rPr>
              <a:t>This feature enables users to make payment for their bookings. </a:t>
            </a:r>
          </a:p>
          <a:p>
            <a:pPr algn="just"/>
            <a:r>
              <a:rPr lang="en-US" sz="1600" b="1" dirty="0">
                <a:latin typeface="Amiri" panose="00000500000000000000" pitchFamily="2" charset="-78"/>
                <a:ea typeface="Amiri" panose="00000500000000000000" pitchFamily="2" charset="-78"/>
                <a:cs typeface="Amiri" panose="00000500000000000000" pitchFamily="2" charset="-78"/>
              </a:rPr>
              <a:t>CANCEL BOOKINGS: </a:t>
            </a:r>
            <a:r>
              <a:rPr lang="en-US" sz="1600" dirty="0">
                <a:latin typeface="Amiri" panose="00000500000000000000" pitchFamily="2" charset="-78"/>
                <a:ea typeface="Amiri" panose="00000500000000000000" pitchFamily="2" charset="-78"/>
                <a:cs typeface="Amiri" panose="00000500000000000000" pitchFamily="2" charset="-78"/>
              </a:rPr>
              <a:t>This feature allows users to cancel their bookings if they have a change of plans or for any other reason. </a:t>
            </a:r>
          </a:p>
          <a:p>
            <a:pPr algn="just"/>
            <a:r>
              <a:rPr lang="en-US" sz="1600" b="1" dirty="0">
                <a:latin typeface="Amiri" panose="00000500000000000000" pitchFamily="2" charset="-78"/>
                <a:ea typeface="Amiri" panose="00000500000000000000" pitchFamily="2" charset="-78"/>
                <a:cs typeface="Amiri" panose="00000500000000000000" pitchFamily="2" charset="-78"/>
              </a:rPr>
              <a:t>LOGOUT:</a:t>
            </a:r>
            <a:r>
              <a:rPr lang="en-US" sz="1600" dirty="0">
                <a:latin typeface="Amiri" panose="00000500000000000000" pitchFamily="2" charset="-78"/>
                <a:ea typeface="Amiri" panose="00000500000000000000" pitchFamily="2" charset="-78"/>
                <a:cs typeface="Amiri" panose="00000500000000000000" pitchFamily="2" charset="-78"/>
              </a:rPr>
              <a:t> This feature allows users to log out of the system securely after completing their bookings or other activities.</a:t>
            </a:r>
          </a:p>
        </p:txBody>
      </p:sp>
      <p:pic>
        <p:nvPicPr>
          <p:cNvPr id="9" name="Picture 8">
            <a:extLst>
              <a:ext uri="{FF2B5EF4-FFF2-40B4-BE49-F238E27FC236}">
                <a16:creationId xmlns:a16="http://schemas.microsoft.com/office/drawing/2014/main" id="{0B2AFC93-A0B3-3593-AEF3-28FEDDCA2432}"/>
              </a:ext>
            </a:extLst>
          </p:cNvPr>
          <p:cNvPicPr>
            <a:picLocks noChangeAspect="1"/>
          </p:cNvPicPr>
          <p:nvPr/>
        </p:nvPicPr>
        <p:blipFill>
          <a:blip r:embed="rId2"/>
          <a:stretch>
            <a:fillRect/>
          </a:stretch>
        </p:blipFill>
        <p:spPr>
          <a:xfrm>
            <a:off x="0" y="0"/>
            <a:ext cx="4064000" cy="6858000"/>
          </a:xfrm>
          <a:prstGeom prst="rect">
            <a:avLst/>
          </a:prstGeom>
        </p:spPr>
      </p:pic>
    </p:spTree>
    <p:extLst>
      <p:ext uri="{BB962C8B-B14F-4D97-AF65-F5344CB8AC3E}">
        <p14:creationId xmlns:p14="http://schemas.microsoft.com/office/powerpoint/2010/main" val="8658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circle(in)">
                                      <p:cBhvr>
                                        <p:cTn id="14" dur="2000"/>
                                        <p:tgtEl>
                                          <p:spTgt spid="1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Effect transition="in" filter="circle(in)">
                                      <p:cBhvr>
                                        <p:cTn id="19" dur="2000"/>
                                        <p:tgtEl>
                                          <p:spTgt spid="1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circle(in)">
                                      <p:cBhvr>
                                        <p:cTn id="24" dur="2000"/>
                                        <p:tgtEl>
                                          <p:spTgt spid="1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animEffect transition="in" filter="circle(in)">
                                      <p:cBhvr>
                                        <p:cTn id="29" dur="2000"/>
                                        <p:tgtEl>
                                          <p:spTgt spid="11">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circle(in)">
                                      <p:cBhvr>
                                        <p:cTn id="34" dur="2000"/>
                                        <p:tgtEl>
                                          <p:spTgt spid="11">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animEffect transition="in" filter="circle(in)">
                                      <p:cBhvr>
                                        <p:cTn id="39" dur="2000"/>
                                        <p:tgtEl>
                                          <p:spTgt spid="11">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11">
                                            <p:txEl>
                                              <p:pRg st="6" end="6"/>
                                            </p:txEl>
                                          </p:spTgt>
                                        </p:tgtEl>
                                        <p:attrNameLst>
                                          <p:attrName>style.visibility</p:attrName>
                                        </p:attrNameLst>
                                      </p:cBhvr>
                                      <p:to>
                                        <p:strVal val="visible"/>
                                      </p:to>
                                    </p:set>
                                    <p:animEffect transition="in" filter="circle(in)">
                                      <p:cBhvr>
                                        <p:cTn id="44" dur="2000"/>
                                        <p:tgtEl>
                                          <p:spTgt spid="11">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11">
                                            <p:txEl>
                                              <p:pRg st="7" end="7"/>
                                            </p:txEl>
                                          </p:spTgt>
                                        </p:tgtEl>
                                        <p:attrNameLst>
                                          <p:attrName>style.visibility</p:attrName>
                                        </p:attrNameLst>
                                      </p:cBhvr>
                                      <p:to>
                                        <p:strVal val="visible"/>
                                      </p:to>
                                    </p:set>
                                    <p:animEffect transition="in" filter="circle(in)">
                                      <p:cBhvr>
                                        <p:cTn id="49" dur="20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0907" y="748144"/>
            <a:ext cx="4939238" cy="780011"/>
          </a:xfrm>
        </p:spPr>
        <p:txBody>
          <a:bodyPr>
            <a:normAutofit/>
          </a:bodyPr>
          <a:lstStyle/>
          <a:p>
            <a:r>
              <a:rPr lang="en-US" sz="3600" b="1" dirty="0"/>
              <a:t>TECHNICAL ASPECTS</a:t>
            </a:r>
          </a:p>
        </p:txBody>
      </p:sp>
      <p:sp>
        <p:nvSpPr>
          <p:cNvPr id="10" name="Content Placeholder 9"/>
          <p:cNvSpPr>
            <a:spLocks noGrp="1"/>
          </p:cNvSpPr>
          <p:nvPr>
            <p:ph sz="half" idx="1"/>
          </p:nvPr>
        </p:nvSpPr>
        <p:spPr>
          <a:xfrm>
            <a:off x="3087162" y="2216728"/>
            <a:ext cx="4015602" cy="2595418"/>
          </a:xfrm>
        </p:spPr>
        <p:txBody>
          <a:bodyPr/>
          <a:lstStyle/>
          <a:p>
            <a:r>
              <a:rPr lang="en-US" dirty="0">
                <a:latin typeface="Amiri" panose="00000500000000000000" pitchFamily="2" charset="-78"/>
                <a:ea typeface="Amiri" panose="00000500000000000000" pitchFamily="2" charset="-78"/>
                <a:cs typeface="Amiri" panose="00000500000000000000" pitchFamily="2" charset="-78"/>
              </a:rPr>
              <a:t>Programming Language</a:t>
            </a:r>
          </a:p>
          <a:p>
            <a:r>
              <a:rPr lang="en-US" dirty="0">
                <a:latin typeface="Amiri" panose="00000500000000000000" pitchFamily="2" charset="-78"/>
                <a:ea typeface="Amiri" panose="00000500000000000000" pitchFamily="2" charset="-78"/>
                <a:cs typeface="Amiri" panose="00000500000000000000" pitchFamily="2" charset="-78"/>
              </a:rPr>
              <a:t>Web Framework</a:t>
            </a:r>
          </a:p>
          <a:p>
            <a:r>
              <a:rPr lang="en-US" dirty="0">
                <a:latin typeface="Amiri" panose="00000500000000000000" pitchFamily="2" charset="-78"/>
                <a:ea typeface="Amiri" panose="00000500000000000000" pitchFamily="2" charset="-78"/>
                <a:cs typeface="Amiri" panose="00000500000000000000" pitchFamily="2" charset="-78"/>
              </a:rPr>
              <a:t>Frontend Framework</a:t>
            </a:r>
          </a:p>
          <a:p>
            <a:r>
              <a:rPr lang="en-US" dirty="0">
                <a:latin typeface="Amiri" panose="00000500000000000000" pitchFamily="2" charset="-78"/>
                <a:ea typeface="Amiri" panose="00000500000000000000" pitchFamily="2" charset="-78"/>
                <a:cs typeface="Amiri" panose="00000500000000000000" pitchFamily="2" charset="-78"/>
              </a:rPr>
              <a:t>Database(SqLite3)</a:t>
            </a:r>
          </a:p>
          <a:p>
            <a:r>
              <a:rPr lang="en-US" dirty="0">
                <a:latin typeface="Amiri" panose="00000500000000000000" pitchFamily="2" charset="-78"/>
                <a:ea typeface="Amiri" panose="00000500000000000000" pitchFamily="2" charset="-78"/>
                <a:cs typeface="Amiri" panose="00000500000000000000" pitchFamily="2" charset="-78"/>
              </a:rPr>
              <a:t>Bootstrap</a:t>
            </a:r>
          </a:p>
          <a:p>
            <a:endParaRPr lang="en-US" dirty="0"/>
          </a:p>
          <a:p>
            <a:endParaRPr lang="en-US" dirty="0"/>
          </a:p>
          <a:p>
            <a:endParaRPr lang="en-US" dirty="0"/>
          </a:p>
        </p:txBody>
      </p:sp>
      <p:sp>
        <p:nvSpPr>
          <p:cNvPr id="5" name="Content Placeholder 9">
            <a:extLst>
              <a:ext uri="{FF2B5EF4-FFF2-40B4-BE49-F238E27FC236}">
                <a16:creationId xmlns:a16="http://schemas.microsoft.com/office/drawing/2014/main" id="{0EEC96BF-CE01-4A1F-6E48-2332A3E85E78}"/>
              </a:ext>
            </a:extLst>
          </p:cNvPr>
          <p:cNvSpPr txBox="1">
            <a:spLocks/>
          </p:cNvSpPr>
          <p:nvPr/>
        </p:nvSpPr>
        <p:spPr>
          <a:xfrm>
            <a:off x="7405163" y="2258292"/>
            <a:ext cx="4015602" cy="2595418"/>
          </a:xfrm>
          <a:prstGeom prst="rect">
            <a:avLst/>
          </a:prstGeom>
        </p:spPr>
        <p:txBody>
          <a:bodyPr>
            <a:normAutofit fontScale="92500"/>
          </a:bodyPr>
          <a:lstStyle>
            <a:lvl1pPr marL="365760" indent="-283464" algn="l" rtl="0" eaLnBrk="1" latinLnBrk="0" hangingPunct="1">
              <a:lnSpc>
                <a:spcPct val="100000"/>
              </a:lnSpc>
              <a:spcBef>
                <a:spcPts val="600"/>
              </a:spcBef>
              <a:buClr>
                <a:schemeClr val="accent1"/>
              </a:buClr>
              <a:buSzPct val="80000"/>
              <a:buFont typeface="Wingdings 2"/>
              <a:buChar char=""/>
              <a:defRPr kumimoji="0" sz="28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0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18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18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a:latin typeface="Amiri" panose="00000500000000000000" pitchFamily="2" charset="-78"/>
                <a:ea typeface="Amiri" panose="00000500000000000000" pitchFamily="2" charset="-78"/>
                <a:cs typeface="Amiri" panose="00000500000000000000" pitchFamily="2" charset="-78"/>
              </a:rPr>
              <a:t>Python Django(Backend)</a:t>
            </a:r>
          </a:p>
          <a:p>
            <a:r>
              <a:rPr lang="en-US" dirty="0">
                <a:latin typeface="Amiri" panose="00000500000000000000" pitchFamily="2" charset="-78"/>
                <a:ea typeface="Amiri" panose="00000500000000000000" pitchFamily="2" charset="-78"/>
                <a:cs typeface="Amiri" panose="00000500000000000000" pitchFamily="2" charset="-78"/>
              </a:rPr>
              <a:t>Html, </a:t>
            </a:r>
            <a:r>
              <a:rPr lang="en-US" dirty="0" err="1">
                <a:latin typeface="Amiri" panose="00000500000000000000" pitchFamily="2" charset="-78"/>
                <a:ea typeface="Amiri" panose="00000500000000000000" pitchFamily="2" charset="-78"/>
                <a:cs typeface="Amiri" panose="00000500000000000000" pitchFamily="2" charset="-78"/>
              </a:rPr>
              <a:t>Css</a:t>
            </a:r>
            <a:r>
              <a:rPr lang="en-US" dirty="0">
                <a:latin typeface="Amiri" panose="00000500000000000000" pitchFamily="2" charset="-78"/>
                <a:ea typeface="Amiri" panose="00000500000000000000" pitchFamily="2" charset="-78"/>
                <a:cs typeface="Amiri" panose="00000500000000000000" pitchFamily="2" charset="-78"/>
              </a:rPr>
              <a:t>, JavaScript</a:t>
            </a:r>
          </a:p>
          <a:p>
            <a:r>
              <a:rPr lang="en-US" dirty="0">
                <a:latin typeface="Amiri" panose="00000500000000000000" pitchFamily="2" charset="-78"/>
                <a:ea typeface="Amiri" panose="00000500000000000000" pitchFamily="2" charset="-78"/>
                <a:cs typeface="Amiri" panose="00000500000000000000" pitchFamily="2" charset="-78"/>
              </a:rPr>
              <a:t>3</a:t>
            </a:r>
            <a:r>
              <a:rPr lang="en-US" baseline="30000" dirty="0">
                <a:latin typeface="Amiri" panose="00000500000000000000" pitchFamily="2" charset="-78"/>
                <a:ea typeface="Amiri" panose="00000500000000000000" pitchFamily="2" charset="-78"/>
                <a:cs typeface="Amiri" panose="00000500000000000000" pitchFamily="2" charset="-78"/>
              </a:rPr>
              <a:t>rd</a:t>
            </a:r>
            <a:r>
              <a:rPr lang="en-US" dirty="0">
                <a:latin typeface="Amiri" panose="00000500000000000000" pitchFamily="2" charset="-78"/>
                <a:ea typeface="Amiri" panose="00000500000000000000" pitchFamily="2" charset="-78"/>
                <a:cs typeface="Amiri" panose="00000500000000000000" pitchFamily="2" charset="-78"/>
              </a:rPr>
              <a:t> party libraries</a:t>
            </a:r>
          </a:p>
          <a:p>
            <a:r>
              <a:rPr lang="en-US" dirty="0" err="1">
                <a:latin typeface="Amiri" panose="00000500000000000000" pitchFamily="2" charset="-78"/>
                <a:ea typeface="Amiri" panose="00000500000000000000" pitchFamily="2" charset="-78"/>
                <a:cs typeface="Amiri" panose="00000500000000000000" pitchFamily="2" charset="-78"/>
              </a:rPr>
              <a:t>Jazzmin</a:t>
            </a:r>
            <a:r>
              <a:rPr lang="en-US" dirty="0">
                <a:latin typeface="Amiri" panose="00000500000000000000" pitchFamily="2" charset="-78"/>
                <a:ea typeface="Amiri" panose="00000500000000000000" pitchFamily="2" charset="-78"/>
                <a:cs typeface="Amiri" panose="00000500000000000000" pitchFamily="2" charset="-78"/>
              </a:rPr>
              <a:t>(Django Admin)</a:t>
            </a:r>
          </a:p>
          <a:p>
            <a:pPr marL="82296" indent="0">
              <a:buNone/>
            </a:pPr>
            <a:endParaRPr lang="en-US" dirty="0">
              <a:latin typeface="Amiri" panose="00000500000000000000" pitchFamily="2" charset="-78"/>
              <a:ea typeface="Amiri" panose="00000500000000000000" pitchFamily="2" charset="-78"/>
              <a:cs typeface="Amiri" panose="00000500000000000000" pitchFamily="2" charset="-78"/>
            </a:endParaRPr>
          </a:p>
          <a:p>
            <a:endParaRPr lang="en-US" dirty="0"/>
          </a:p>
          <a:p>
            <a:pPr marL="82296" indent="0">
              <a:buNone/>
            </a:pPr>
            <a:endParaRPr lang="en-US" dirty="0"/>
          </a:p>
          <a:p>
            <a:endParaRPr lang="en-US" dirty="0"/>
          </a:p>
        </p:txBody>
      </p:sp>
      <p:pic>
        <p:nvPicPr>
          <p:cNvPr id="2050" name="Picture 2" descr="Download Airplane Transparent HQ PNG Image | FreePNGImg">
            <a:extLst>
              <a:ext uri="{FF2B5EF4-FFF2-40B4-BE49-F238E27FC236}">
                <a16:creationId xmlns:a16="http://schemas.microsoft.com/office/drawing/2014/main" id="{56A67BE0-AF12-E595-E6CD-5C6E690D0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24558"/>
            <a:ext cx="7442855" cy="3133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12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down)">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wipe(down)">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wipe(down)">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wipe(down)">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wipe(down)">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anim calcmode="lin" valueType="num">
                                      <p:cBhvr>
                                        <p:cTn id="42" dur="1000" fill="hold"/>
                                        <p:tgtEl>
                                          <p:spTgt spid="2050"/>
                                        </p:tgtEl>
                                        <p:attrNameLst>
                                          <p:attrName>ppt_w</p:attrName>
                                        </p:attrNameLst>
                                      </p:cBhvr>
                                      <p:tavLst>
                                        <p:tav tm="0">
                                          <p:val>
                                            <p:fltVal val="0"/>
                                          </p:val>
                                        </p:tav>
                                        <p:tav tm="100000">
                                          <p:val>
                                            <p:strVal val="#ppt_w"/>
                                          </p:val>
                                        </p:tav>
                                      </p:tavLst>
                                    </p:anim>
                                    <p:anim calcmode="lin" valueType="num">
                                      <p:cBhvr>
                                        <p:cTn id="43" dur="1000" fill="hold"/>
                                        <p:tgtEl>
                                          <p:spTgt spid="2050"/>
                                        </p:tgtEl>
                                        <p:attrNameLst>
                                          <p:attrName>ppt_h</p:attrName>
                                        </p:attrNameLst>
                                      </p:cBhvr>
                                      <p:tavLst>
                                        <p:tav tm="0">
                                          <p:val>
                                            <p:fltVal val="0"/>
                                          </p:val>
                                        </p:tav>
                                        <p:tav tm="100000">
                                          <p:val>
                                            <p:strVal val="#ppt_h"/>
                                          </p:val>
                                        </p:tav>
                                      </p:tavLst>
                                    </p:anim>
                                    <p:anim calcmode="lin" valueType="num">
                                      <p:cBhvr>
                                        <p:cTn id="44" dur="1000" fill="hold"/>
                                        <p:tgtEl>
                                          <p:spTgt spid="2050"/>
                                        </p:tgtEl>
                                        <p:attrNameLst>
                                          <p:attrName>style.rotation</p:attrName>
                                        </p:attrNameLst>
                                      </p:cBhvr>
                                      <p:tavLst>
                                        <p:tav tm="0">
                                          <p:val>
                                            <p:fltVal val="90"/>
                                          </p:val>
                                        </p:tav>
                                        <p:tav tm="100000">
                                          <p:val>
                                            <p:fltVal val="0"/>
                                          </p:val>
                                        </p:tav>
                                      </p:tavLst>
                                    </p:anim>
                                    <p:animEffect transition="in" filter="fade">
                                      <p:cBhvr>
                                        <p:cTn id="45"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00D1-52F9-CC77-FB4D-B5C9CADCB05B}"/>
              </a:ext>
            </a:extLst>
          </p:cNvPr>
          <p:cNvSpPr>
            <a:spLocks noGrp="1"/>
          </p:cNvSpPr>
          <p:nvPr>
            <p:ph type="title"/>
          </p:nvPr>
        </p:nvSpPr>
        <p:spPr>
          <a:xfrm>
            <a:off x="1914145" y="563418"/>
            <a:ext cx="8892400" cy="853902"/>
          </a:xfrm>
        </p:spPr>
        <p:txBody>
          <a:bodyPr>
            <a:normAutofit fontScale="90000"/>
          </a:bodyPr>
          <a:lstStyle/>
          <a:p>
            <a:r>
              <a:rPr lang="en-US" sz="3600" b="1" dirty="0"/>
              <a:t>ARCHITECTURE OF FLIGHT BOOKING SYSTEM</a:t>
            </a:r>
          </a:p>
        </p:txBody>
      </p:sp>
      <p:sp>
        <p:nvSpPr>
          <p:cNvPr id="3" name="Content Placeholder 2">
            <a:extLst>
              <a:ext uri="{FF2B5EF4-FFF2-40B4-BE49-F238E27FC236}">
                <a16:creationId xmlns:a16="http://schemas.microsoft.com/office/drawing/2014/main" id="{AA3D1BEE-C341-D99D-C0FF-1B14FFCB8618}"/>
              </a:ext>
            </a:extLst>
          </p:cNvPr>
          <p:cNvSpPr>
            <a:spLocks noGrp="1"/>
          </p:cNvSpPr>
          <p:nvPr>
            <p:ph sz="half" idx="1"/>
          </p:nvPr>
        </p:nvSpPr>
        <p:spPr>
          <a:xfrm>
            <a:off x="1914144" y="1524000"/>
            <a:ext cx="9317274" cy="4663440"/>
          </a:xfrm>
        </p:spPr>
        <p:txBody>
          <a:bodyPr>
            <a:normAutofit fontScale="77500" lnSpcReduction="20000"/>
          </a:bodyPr>
          <a:lstStyle/>
          <a:p>
            <a:pPr algn="just"/>
            <a:r>
              <a:rPr lang="en-US" b="1" dirty="0">
                <a:latin typeface="Amiri" panose="00000500000000000000" pitchFamily="2" charset="-78"/>
                <a:ea typeface="Amiri" panose="00000500000000000000" pitchFamily="2" charset="-78"/>
                <a:cs typeface="Amiri" panose="00000500000000000000" pitchFamily="2" charset="-78"/>
              </a:rPr>
              <a:t>Presentation Layer (Frontend): </a:t>
            </a:r>
            <a:r>
              <a:rPr lang="en-US" dirty="0">
                <a:latin typeface="Amiri" panose="00000500000000000000" pitchFamily="2" charset="-78"/>
                <a:ea typeface="Amiri" panose="00000500000000000000" pitchFamily="2" charset="-78"/>
                <a:cs typeface="Amiri" panose="00000500000000000000" pitchFamily="2" charset="-78"/>
              </a:rPr>
              <a:t>HTML/CSS: Responsible for the user interface and styling. </a:t>
            </a:r>
          </a:p>
          <a:p>
            <a:pPr lvl="1" algn="just"/>
            <a:r>
              <a:rPr lang="en-US" b="1" dirty="0">
                <a:latin typeface="Amiri" panose="00000500000000000000" pitchFamily="2" charset="-78"/>
                <a:ea typeface="Amiri" panose="00000500000000000000" pitchFamily="2" charset="-78"/>
                <a:cs typeface="Amiri" panose="00000500000000000000" pitchFamily="2" charset="-78"/>
              </a:rPr>
              <a:t>JavaScript: </a:t>
            </a:r>
            <a:r>
              <a:rPr lang="en-US" dirty="0">
                <a:latin typeface="Amiri" panose="00000500000000000000" pitchFamily="2" charset="-78"/>
                <a:ea typeface="Amiri" panose="00000500000000000000" pitchFamily="2" charset="-78"/>
                <a:cs typeface="Amiri" panose="00000500000000000000" pitchFamily="2" charset="-78"/>
              </a:rPr>
              <a:t>Handles interactivity and client-side validation.</a:t>
            </a:r>
          </a:p>
          <a:p>
            <a:pPr marL="402336" lvl="1" indent="0" algn="just">
              <a:buNone/>
            </a:pPr>
            <a:endParaRPr lang="en-US" dirty="0">
              <a:latin typeface="Amiri" panose="00000500000000000000" pitchFamily="2" charset="-78"/>
              <a:ea typeface="Amiri" panose="00000500000000000000" pitchFamily="2" charset="-78"/>
              <a:cs typeface="Amiri" panose="00000500000000000000" pitchFamily="2" charset="-78"/>
            </a:endParaRPr>
          </a:p>
          <a:p>
            <a:pPr algn="just"/>
            <a:r>
              <a:rPr lang="en-US" b="1" dirty="0">
                <a:latin typeface="Amiri" panose="00000500000000000000" pitchFamily="2" charset="-78"/>
                <a:ea typeface="Amiri" panose="00000500000000000000" pitchFamily="2" charset="-78"/>
                <a:cs typeface="Amiri" panose="00000500000000000000" pitchFamily="2" charset="-78"/>
              </a:rPr>
              <a:t>Application Layer (Backend):</a:t>
            </a:r>
          </a:p>
          <a:p>
            <a:pPr lvl="1" algn="just"/>
            <a:r>
              <a:rPr lang="en-US" b="1" dirty="0">
                <a:latin typeface="Amiri" panose="00000500000000000000" pitchFamily="2" charset="-78"/>
                <a:ea typeface="Amiri" panose="00000500000000000000" pitchFamily="2" charset="-78"/>
                <a:cs typeface="Amiri" panose="00000500000000000000" pitchFamily="2" charset="-78"/>
              </a:rPr>
              <a:t>Web Server: </a:t>
            </a:r>
            <a:r>
              <a:rPr lang="en-US" dirty="0">
                <a:latin typeface="Amiri" panose="00000500000000000000" pitchFamily="2" charset="-78"/>
                <a:ea typeface="Amiri" panose="00000500000000000000" pitchFamily="2" charset="-78"/>
                <a:cs typeface="Amiri" panose="00000500000000000000" pitchFamily="2" charset="-78"/>
              </a:rPr>
              <a:t>Receives HTTP requests and routes them to the appropriate components.</a:t>
            </a:r>
          </a:p>
          <a:p>
            <a:pPr lvl="1" algn="just"/>
            <a:r>
              <a:rPr lang="en-US" b="1" dirty="0">
                <a:latin typeface="Amiri" panose="00000500000000000000" pitchFamily="2" charset="-78"/>
                <a:ea typeface="Amiri" panose="00000500000000000000" pitchFamily="2" charset="-78"/>
                <a:cs typeface="Amiri" panose="00000500000000000000" pitchFamily="2" charset="-78"/>
              </a:rPr>
              <a:t>Authentication and Authorization: </a:t>
            </a:r>
            <a:r>
              <a:rPr lang="en-US" dirty="0">
                <a:latin typeface="Amiri" panose="00000500000000000000" pitchFamily="2" charset="-78"/>
                <a:ea typeface="Amiri" panose="00000500000000000000" pitchFamily="2" charset="-78"/>
                <a:cs typeface="Amiri" panose="00000500000000000000" pitchFamily="2" charset="-78"/>
              </a:rPr>
              <a:t>Manages user authentication and authorization for secure access to the system.</a:t>
            </a:r>
          </a:p>
          <a:p>
            <a:pPr lvl="1" algn="just"/>
            <a:r>
              <a:rPr lang="en-US" b="1" dirty="0">
                <a:latin typeface="Amiri" panose="00000500000000000000" pitchFamily="2" charset="-78"/>
                <a:ea typeface="Amiri" panose="00000500000000000000" pitchFamily="2" charset="-78"/>
                <a:cs typeface="Amiri" panose="00000500000000000000" pitchFamily="2" charset="-78"/>
              </a:rPr>
              <a:t>Business Logic: </a:t>
            </a:r>
            <a:r>
              <a:rPr lang="en-US" dirty="0">
                <a:latin typeface="Amiri" panose="00000500000000000000" pitchFamily="2" charset="-78"/>
                <a:ea typeface="Amiri" panose="00000500000000000000" pitchFamily="2" charset="-78"/>
                <a:cs typeface="Amiri" panose="00000500000000000000" pitchFamily="2" charset="-78"/>
              </a:rPr>
              <a:t>Implements the core functionalities of the flight booking system.</a:t>
            </a:r>
          </a:p>
          <a:p>
            <a:pPr lvl="1" algn="just"/>
            <a:r>
              <a:rPr lang="en-US" b="1" dirty="0">
                <a:latin typeface="Amiri" panose="00000500000000000000" pitchFamily="2" charset="-78"/>
                <a:ea typeface="Amiri" panose="00000500000000000000" pitchFamily="2" charset="-78"/>
                <a:cs typeface="Amiri" panose="00000500000000000000" pitchFamily="2" charset="-78"/>
              </a:rPr>
              <a:t>API: </a:t>
            </a:r>
            <a:r>
              <a:rPr lang="en-US" dirty="0">
                <a:latin typeface="Amiri" panose="00000500000000000000" pitchFamily="2" charset="-78"/>
                <a:ea typeface="Amiri" panose="00000500000000000000" pitchFamily="2" charset="-78"/>
                <a:cs typeface="Amiri" panose="00000500000000000000" pitchFamily="2" charset="-78"/>
              </a:rPr>
              <a:t>Defines endpoints to expose functionalities for frontend and external integrations.</a:t>
            </a:r>
          </a:p>
          <a:p>
            <a:pPr marL="402336" lvl="1" indent="0" algn="just">
              <a:buNone/>
            </a:pPr>
            <a:endParaRPr lang="en-US" dirty="0">
              <a:latin typeface="Amiri" panose="00000500000000000000" pitchFamily="2" charset="-78"/>
              <a:ea typeface="Amiri" panose="00000500000000000000" pitchFamily="2" charset="-78"/>
              <a:cs typeface="Amiri" panose="00000500000000000000" pitchFamily="2" charset="-78"/>
            </a:endParaRPr>
          </a:p>
          <a:p>
            <a:pPr algn="just"/>
            <a:r>
              <a:rPr lang="en-US" b="1" dirty="0">
                <a:latin typeface="Amiri" panose="00000500000000000000" pitchFamily="2" charset="-78"/>
                <a:ea typeface="Amiri" panose="00000500000000000000" pitchFamily="2" charset="-78"/>
                <a:cs typeface="Amiri" panose="00000500000000000000" pitchFamily="2" charset="-78"/>
              </a:rPr>
              <a:t>Database Layer: </a:t>
            </a:r>
          </a:p>
          <a:p>
            <a:pPr lvl="1" algn="just"/>
            <a:r>
              <a:rPr lang="en-US" b="1" dirty="0">
                <a:latin typeface="Amiri" panose="00000500000000000000" pitchFamily="2" charset="-78"/>
                <a:ea typeface="Amiri" panose="00000500000000000000" pitchFamily="2" charset="-78"/>
                <a:cs typeface="Amiri" panose="00000500000000000000" pitchFamily="2" charset="-78"/>
              </a:rPr>
              <a:t>Database Management System (DBMS): </a:t>
            </a:r>
            <a:r>
              <a:rPr lang="en-US" dirty="0">
                <a:latin typeface="Amiri" panose="00000500000000000000" pitchFamily="2" charset="-78"/>
                <a:ea typeface="Amiri" panose="00000500000000000000" pitchFamily="2" charset="-78"/>
                <a:cs typeface="Amiri" panose="00000500000000000000" pitchFamily="2" charset="-78"/>
              </a:rPr>
              <a:t>Stores and manages the system's data.</a:t>
            </a:r>
          </a:p>
          <a:p>
            <a:pPr lvl="1" algn="just"/>
            <a:r>
              <a:rPr lang="en-US" b="1" dirty="0">
                <a:latin typeface="Amiri" panose="00000500000000000000" pitchFamily="2" charset="-78"/>
                <a:ea typeface="Amiri" panose="00000500000000000000" pitchFamily="2" charset="-78"/>
                <a:cs typeface="Amiri" panose="00000500000000000000" pitchFamily="2" charset="-78"/>
              </a:rPr>
              <a:t>Relational Database (SQLite): </a:t>
            </a:r>
            <a:r>
              <a:rPr lang="en-US" dirty="0">
                <a:latin typeface="Amiri" panose="00000500000000000000" pitchFamily="2" charset="-78"/>
                <a:ea typeface="Amiri" panose="00000500000000000000" pitchFamily="2" charset="-78"/>
                <a:cs typeface="Amiri" panose="00000500000000000000" pitchFamily="2" charset="-78"/>
              </a:rPr>
              <a:t>Handles structured data related to users, bookings, buses, etc.</a:t>
            </a:r>
          </a:p>
        </p:txBody>
      </p:sp>
      <p:pic>
        <p:nvPicPr>
          <p:cNvPr id="4098" name="Picture 2" descr="Flight PNG Transparent Images - PNG All">
            <a:extLst>
              <a:ext uri="{FF2B5EF4-FFF2-40B4-BE49-F238E27FC236}">
                <a16:creationId xmlns:a16="http://schemas.microsoft.com/office/drawing/2014/main" id="{04F2F4EE-1C58-8C55-04B5-B65968092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09956">
            <a:off x="8652914" y="1715677"/>
            <a:ext cx="3476604" cy="162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27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
                                            <p:txEl>
                                              <p:pRg st="0" end="0"/>
                                            </p:txEl>
                                          </p:spTgt>
                                        </p:tgtEl>
                                      </p:cBhvr>
                                    </p:animEffect>
                                    <p:animScale>
                                      <p:cBhvr>
                                        <p:cTn id="12" dur="250" autoRev="1" fill="hold"/>
                                        <p:tgtEl>
                                          <p:spTgt spid="3">
                                            <p:txEl>
                                              <p:pRg st="0" end="0"/>
                                            </p:txEl>
                                          </p:spTgt>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3">
                                            <p:txEl>
                                              <p:pRg st="1" end="1"/>
                                            </p:txEl>
                                          </p:spTgt>
                                        </p:tgtEl>
                                      </p:cBhvr>
                                    </p:animEffect>
                                    <p:animScale>
                                      <p:cBhvr>
                                        <p:cTn id="15" dur="250" autoRev="1" fill="hold"/>
                                        <p:tgtEl>
                                          <p:spTgt spid="3">
                                            <p:txEl>
                                              <p:pRg st="1" end="1"/>
                                            </p:txEl>
                                          </p:spTgt>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3">
                                            <p:txEl>
                                              <p:pRg st="3" end="3"/>
                                            </p:txEl>
                                          </p:spTgt>
                                        </p:tgtEl>
                                      </p:cBhvr>
                                    </p:animEffect>
                                    <p:animScale>
                                      <p:cBhvr>
                                        <p:cTn id="20" dur="250" autoRev="1" fill="hold"/>
                                        <p:tgtEl>
                                          <p:spTgt spid="3">
                                            <p:txEl>
                                              <p:pRg st="3" end="3"/>
                                            </p:txEl>
                                          </p:spTgt>
                                        </p:tgtEl>
                                      </p:cBhvr>
                                      <p:by x="105000" y="105000"/>
                                    </p:animScale>
                                  </p:childTnLst>
                                </p:cTn>
                              </p:par>
                              <p:par>
                                <p:cTn id="21" presetID="26" presetClass="emph" presetSubtype="0" fill="hold" grpId="0" nodeType="withEffect">
                                  <p:stCondLst>
                                    <p:cond delay="0"/>
                                  </p:stCondLst>
                                  <p:childTnLst>
                                    <p:animEffect transition="out" filter="fade">
                                      <p:cBhvr>
                                        <p:cTn id="22" dur="500" tmFilter="0, 0; .2, .5; .8, .5; 1, 0"/>
                                        <p:tgtEl>
                                          <p:spTgt spid="3">
                                            <p:txEl>
                                              <p:pRg st="4" end="4"/>
                                            </p:txEl>
                                          </p:spTgt>
                                        </p:tgtEl>
                                      </p:cBhvr>
                                    </p:animEffect>
                                    <p:animScale>
                                      <p:cBhvr>
                                        <p:cTn id="23" dur="250" autoRev="1" fill="hold"/>
                                        <p:tgtEl>
                                          <p:spTgt spid="3">
                                            <p:txEl>
                                              <p:pRg st="4" end="4"/>
                                            </p:txEl>
                                          </p:spTgt>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3">
                                            <p:txEl>
                                              <p:pRg st="5" end="5"/>
                                            </p:txEl>
                                          </p:spTgt>
                                        </p:tgtEl>
                                      </p:cBhvr>
                                    </p:animEffect>
                                    <p:animScale>
                                      <p:cBhvr>
                                        <p:cTn id="26" dur="250" autoRev="1" fill="hold"/>
                                        <p:tgtEl>
                                          <p:spTgt spid="3">
                                            <p:txEl>
                                              <p:pRg st="5" end="5"/>
                                            </p:txEl>
                                          </p:spTgt>
                                        </p:tgtEl>
                                      </p:cBhvr>
                                      <p:by x="105000" y="105000"/>
                                    </p:animScale>
                                  </p:childTnLst>
                                </p:cTn>
                              </p:par>
                              <p:par>
                                <p:cTn id="27" presetID="26" presetClass="emph" presetSubtype="0" fill="hold" grpId="0" nodeType="withEffect">
                                  <p:stCondLst>
                                    <p:cond delay="0"/>
                                  </p:stCondLst>
                                  <p:childTnLst>
                                    <p:animEffect transition="out" filter="fade">
                                      <p:cBhvr>
                                        <p:cTn id="28" dur="500" tmFilter="0, 0; .2, .5; .8, .5; 1, 0"/>
                                        <p:tgtEl>
                                          <p:spTgt spid="3">
                                            <p:txEl>
                                              <p:pRg st="6" end="6"/>
                                            </p:txEl>
                                          </p:spTgt>
                                        </p:tgtEl>
                                      </p:cBhvr>
                                    </p:animEffect>
                                    <p:animScale>
                                      <p:cBhvr>
                                        <p:cTn id="29" dur="250" autoRev="1" fill="hold"/>
                                        <p:tgtEl>
                                          <p:spTgt spid="3">
                                            <p:txEl>
                                              <p:pRg st="6" end="6"/>
                                            </p:txEl>
                                          </p:spTgt>
                                        </p:tgtEl>
                                      </p:cBhvr>
                                      <p:by x="105000" y="105000"/>
                                    </p:animScale>
                                  </p:childTnLst>
                                </p:cTn>
                              </p:par>
                              <p:par>
                                <p:cTn id="30" presetID="26" presetClass="emph" presetSubtype="0" fill="hold" grpId="0" nodeType="withEffect">
                                  <p:stCondLst>
                                    <p:cond delay="0"/>
                                  </p:stCondLst>
                                  <p:childTnLst>
                                    <p:animEffect transition="out" filter="fade">
                                      <p:cBhvr>
                                        <p:cTn id="31" dur="500" tmFilter="0, 0; .2, .5; .8, .5; 1, 0"/>
                                        <p:tgtEl>
                                          <p:spTgt spid="3">
                                            <p:txEl>
                                              <p:pRg st="7" end="7"/>
                                            </p:txEl>
                                          </p:spTgt>
                                        </p:tgtEl>
                                      </p:cBhvr>
                                    </p:animEffect>
                                    <p:animScale>
                                      <p:cBhvr>
                                        <p:cTn id="32" dur="250" autoRev="1" fill="hold"/>
                                        <p:tgtEl>
                                          <p:spTgt spid="3">
                                            <p:txEl>
                                              <p:pRg st="7" end="7"/>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3">
                                            <p:txEl>
                                              <p:pRg st="9" end="9"/>
                                            </p:txEl>
                                          </p:spTgt>
                                        </p:tgtEl>
                                      </p:cBhvr>
                                    </p:animEffect>
                                    <p:animScale>
                                      <p:cBhvr>
                                        <p:cTn id="37" dur="250" autoRev="1" fill="hold"/>
                                        <p:tgtEl>
                                          <p:spTgt spid="3">
                                            <p:txEl>
                                              <p:pRg st="9" end="9"/>
                                            </p:txEl>
                                          </p:spTgt>
                                        </p:tgtEl>
                                      </p:cBhvr>
                                      <p:by x="105000" y="105000"/>
                                    </p:animScale>
                                  </p:childTnLst>
                                </p:cTn>
                              </p:par>
                              <p:par>
                                <p:cTn id="38" presetID="26" presetClass="emph" presetSubtype="0" fill="hold" grpId="0" nodeType="withEffect">
                                  <p:stCondLst>
                                    <p:cond delay="0"/>
                                  </p:stCondLst>
                                  <p:childTnLst>
                                    <p:animEffect transition="out" filter="fade">
                                      <p:cBhvr>
                                        <p:cTn id="39" dur="500" tmFilter="0, 0; .2, .5; .8, .5; 1, 0"/>
                                        <p:tgtEl>
                                          <p:spTgt spid="3">
                                            <p:txEl>
                                              <p:pRg st="10" end="10"/>
                                            </p:txEl>
                                          </p:spTgt>
                                        </p:tgtEl>
                                      </p:cBhvr>
                                    </p:animEffect>
                                    <p:animScale>
                                      <p:cBhvr>
                                        <p:cTn id="40" dur="250" autoRev="1" fill="hold"/>
                                        <p:tgtEl>
                                          <p:spTgt spid="3">
                                            <p:txEl>
                                              <p:pRg st="10" end="10"/>
                                            </p:txEl>
                                          </p:spTgt>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3">
                                            <p:txEl>
                                              <p:pRg st="11" end="11"/>
                                            </p:txEl>
                                          </p:spTgt>
                                        </p:tgtEl>
                                      </p:cBhvr>
                                    </p:animEffect>
                                    <p:animScale>
                                      <p:cBhvr>
                                        <p:cTn id="43" dur="250" autoRev="1" fill="hold"/>
                                        <p:tgtEl>
                                          <p:spTgt spid="3">
                                            <p:txEl>
                                              <p:pRg st="11" end="11"/>
                                            </p:txEl>
                                          </p:spTgt>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098"/>
                                        </p:tgtEl>
                                        <p:attrNameLst>
                                          <p:attrName>style.visibility</p:attrName>
                                        </p:attrNameLst>
                                      </p:cBhvr>
                                      <p:to>
                                        <p:strVal val="visible"/>
                                      </p:to>
                                    </p:set>
                                    <p:animEffect transition="in" filter="fade">
                                      <p:cBhvr>
                                        <p:cTn id="48" dur="1000"/>
                                        <p:tgtEl>
                                          <p:spTgt spid="4098"/>
                                        </p:tgtEl>
                                      </p:cBhvr>
                                    </p:animEffect>
                                    <p:anim calcmode="lin" valueType="num">
                                      <p:cBhvr>
                                        <p:cTn id="49" dur="1000" fill="hold"/>
                                        <p:tgtEl>
                                          <p:spTgt spid="4098"/>
                                        </p:tgtEl>
                                        <p:attrNameLst>
                                          <p:attrName>ppt_x</p:attrName>
                                        </p:attrNameLst>
                                      </p:cBhvr>
                                      <p:tavLst>
                                        <p:tav tm="0">
                                          <p:val>
                                            <p:strVal val="#ppt_x"/>
                                          </p:val>
                                        </p:tav>
                                        <p:tav tm="100000">
                                          <p:val>
                                            <p:strVal val="#ppt_x"/>
                                          </p:val>
                                        </p:tav>
                                      </p:tavLst>
                                    </p:anim>
                                    <p:anim calcmode="lin" valueType="num">
                                      <p:cBhvr>
                                        <p:cTn id="50"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DBCA-D941-4F2D-1EBA-2619692383E0}"/>
              </a:ext>
            </a:extLst>
          </p:cNvPr>
          <p:cNvSpPr>
            <a:spLocks noGrp="1"/>
          </p:cNvSpPr>
          <p:nvPr>
            <p:ph type="title"/>
          </p:nvPr>
        </p:nvSpPr>
        <p:spPr>
          <a:xfrm>
            <a:off x="4269418" y="277091"/>
            <a:ext cx="6703383" cy="761538"/>
          </a:xfrm>
        </p:spPr>
        <p:txBody>
          <a:bodyPr>
            <a:normAutofit/>
          </a:bodyPr>
          <a:lstStyle/>
          <a:p>
            <a:r>
              <a:rPr lang="en-US" sz="3600" b="1" dirty="0"/>
              <a:t>DATABASE (CLASS DIAGRAM)</a:t>
            </a:r>
          </a:p>
        </p:txBody>
      </p:sp>
      <p:pic>
        <p:nvPicPr>
          <p:cNvPr id="8" name="Picture 7">
            <a:extLst>
              <a:ext uri="{FF2B5EF4-FFF2-40B4-BE49-F238E27FC236}">
                <a16:creationId xmlns:a16="http://schemas.microsoft.com/office/drawing/2014/main" id="{DB32AF34-7F89-2866-47D0-64F4CBCAA8B0}"/>
              </a:ext>
            </a:extLst>
          </p:cNvPr>
          <p:cNvPicPr>
            <a:picLocks noChangeAspect="1"/>
          </p:cNvPicPr>
          <p:nvPr/>
        </p:nvPicPr>
        <p:blipFill>
          <a:blip r:embed="rId2"/>
          <a:stretch>
            <a:fillRect/>
          </a:stretch>
        </p:blipFill>
        <p:spPr>
          <a:xfrm>
            <a:off x="4167623" y="1123443"/>
            <a:ext cx="6999142" cy="5355865"/>
          </a:xfrm>
          <a:prstGeom prst="rect">
            <a:avLst/>
          </a:prstGeom>
        </p:spPr>
      </p:pic>
      <p:pic>
        <p:nvPicPr>
          <p:cNvPr id="12" name="Picture 11">
            <a:extLst>
              <a:ext uri="{FF2B5EF4-FFF2-40B4-BE49-F238E27FC236}">
                <a16:creationId xmlns:a16="http://schemas.microsoft.com/office/drawing/2014/main" id="{53D1A3F4-A73B-4110-46D3-E50DD9EB871E}"/>
              </a:ext>
            </a:extLst>
          </p:cNvPr>
          <p:cNvPicPr>
            <a:picLocks noChangeAspect="1"/>
          </p:cNvPicPr>
          <p:nvPr/>
        </p:nvPicPr>
        <p:blipFill>
          <a:blip r:embed="rId3"/>
          <a:stretch>
            <a:fillRect/>
          </a:stretch>
        </p:blipFill>
        <p:spPr>
          <a:xfrm>
            <a:off x="0" y="0"/>
            <a:ext cx="3356402" cy="3356402"/>
          </a:xfrm>
          <a:prstGeom prst="rect">
            <a:avLst/>
          </a:prstGeom>
        </p:spPr>
      </p:pic>
      <p:pic>
        <p:nvPicPr>
          <p:cNvPr id="14" name="Picture 13">
            <a:extLst>
              <a:ext uri="{FF2B5EF4-FFF2-40B4-BE49-F238E27FC236}">
                <a16:creationId xmlns:a16="http://schemas.microsoft.com/office/drawing/2014/main" id="{CF8E9209-B636-12E2-DDEA-2C8C16013AC9}"/>
              </a:ext>
            </a:extLst>
          </p:cNvPr>
          <p:cNvPicPr>
            <a:picLocks noChangeAspect="1"/>
          </p:cNvPicPr>
          <p:nvPr/>
        </p:nvPicPr>
        <p:blipFill>
          <a:blip r:embed="rId4"/>
          <a:stretch>
            <a:fillRect/>
          </a:stretch>
        </p:blipFill>
        <p:spPr>
          <a:xfrm>
            <a:off x="1" y="3288146"/>
            <a:ext cx="3352800" cy="3569854"/>
          </a:xfrm>
          <a:prstGeom prst="rect">
            <a:avLst/>
          </a:prstGeom>
        </p:spPr>
      </p:pic>
    </p:spTree>
    <p:extLst>
      <p:ext uri="{BB962C8B-B14F-4D97-AF65-F5344CB8AC3E}">
        <p14:creationId xmlns:p14="http://schemas.microsoft.com/office/powerpoint/2010/main" val="218472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0D99-1A44-1C16-56A1-CFD230560B7B}"/>
              </a:ext>
            </a:extLst>
          </p:cNvPr>
          <p:cNvSpPr>
            <a:spLocks noGrp="1"/>
          </p:cNvSpPr>
          <p:nvPr>
            <p:ph type="title"/>
          </p:nvPr>
        </p:nvSpPr>
        <p:spPr/>
        <p:txBody>
          <a:bodyPr>
            <a:normAutofit fontScale="90000"/>
          </a:bodyPr>
          <a:lstStyle/>
          <a:p>
            <a:r>
              <a:rPr lang="en-US" sz="3600" b="1" dirty="0"/>
              <a:t>CHALLENGES FACED DURING THE DEVELOPMENT</a:t>
            </a:r>
          </a:p>
        </p:txBody>
      </p:sp>
      <p:sp>
        <p:nvSpPr>
          <p:cNvPr id="3" name="Content Placeholder 2">
            <a:extLst>
              <a:ext uri="{FF2B5EF4-FFF2-40B4-BE49-F238E27FC236}">
                <a16:creationId xmlns:a16="http://schemas.microsoft.com/office/drawing/2014/main" id="{CF29CEEE-39EC-96BC-C7EA-12634BC7C493}"/>
              </a:ext>
            </a:extLst>
          </p:cNvPr>
          <p:cNvSpPr>
            <a:spLocks noGrp="1"/>
          </p:cNvSpPr>
          <p:nvPr>
            <p:ph sz="half" idx="1"/>
          </p:nvPr>
        </p:nvSpPr>
        <p:spPr>
          <a:xfrm>
            <a:off x="1988034" y="1533236"/>
            <a:ext cx="9945347" cy="4663440"/>
          </a:xfrm>
        </p:spPr>
        <p:txBody>
          <a:bodyPr>
            <a:normAutofit fontScale="92500" lnSpcReduction="10000"/>
          </a:bodyPr>
          <a:lstStyle/>
          <a:p>
            <a:pPr algn="just"/>
            <a:r>
              <a:rPr lang="en-US" b="1" dirty="0">
                <a:latin typeface="Amiri" panose="00000500000000000000" pitchFamily="2" charset="-78"/>
                <a:ea typeface="Amiri" panose="00000500000000000000" pitchFamily="2" charset="-78"/>
                <a:cs typeface="Amiri" panose="00000500000000000000" pitchFamily="2" charset="-78"/>
              </a:rPr>
              <a:t>User Authentication and Security: </a:t>
            </a:r>
            <a:r>
              <a:rPr lang="en-US" dirty="0">
                <a:latin typeface="Amiri" panose="00000500000000000000" pitchFamily="2" charset="-78"/>
                <a:ea typeface="Amiri" panose="00000500000000000000" pitchFamily="2" charset="-78"/>
                <a:cs typeface="Amiri" panose="00000500000000000000" pitchFamily="2" charset="-78"/>
              </a:rPr>
              <a:t>Implementing a robust user authentication system with appropriate security measures can be a challenging task.</a:t>
            </a:r>
          </a:p>
          <a:p>
            <a:pPr algn="just"/>
            <a:r>
              <a:rPr lang="en-US" b="1" dirty="0">
                <a:latin typeface="Amiri" panose="00000500000000000000" pitchFamily="2" charset="-78"/>
                <a:ea typeface="Amiri" panose="00000500000000000000" pitchFamily="2" charset="-78"/>
                <a:cs typeface="Amiri" panose="00000500000000000000" pitchFamily="2" charset="-78"/>
              </a:rPr>
              <a:t>Validation Mechanisms: </a:t>
            </a:r>
            <a:r>
              <a:rPr lang="en-US" dirty="0">
                <a:latin typeface="Amiri" panose="00000500000000000000" pitchFamily="2" charset="-78"/>
                <a:ea typeface="Amiri" panose="00000500000000000000" pitchFamily="2" charset="-78"/>
                <a:cs typeface="Amiri" panose="00000500000000000000" pitchFamily="2" charset="-78"/>
              </a:rPr>
              <a:t>Implementing validation mechanisms helps ensure that user input is accurate and consistent.</a:t>
            </a:r>
          </a:p>
          <a:p>
            <a:pPr algn="just"/>
            <a:r>
              <a:rPr lang="en-US" b="1" dirty="0">
                <a:latin typeface="Amiri" panose="00000500000000000000" pitchFamily="2" charset="-78"/>
                <a:ea typeface="Amiri" panose="00000500000000000000" pitchFamily="2" charset="-78"/>
                <a:cs typeface="Amiri" panose="00000500000000000000" pitchFamily="2" charset="-78"/>
              </a:rPr>
              <a:t>Designing User Interface: </a:t>
            </a:r>
            <a:r>
              <a:rPr lang="en-US" dirty="0">
                <a:latin typeface="Amiri" panose="00000500000000000000" pitchFamily="2" charset="-78"/>
                <a:ea typeface="Amiri" panose="00000500000000000000" pitchFamily="2" charset="-78"/>
                <a:cs typeface="Amiri" panose="00000500000000000000" pitchFamily="2" charset="-78"/>
              </a:rPr>
              <a:t>Creating an intuitive and user-friendly interface is crucial for a successful bus booking system.</a:t>
            </a:r>
          </a:p>
          <a:p>
            <a:pPr algn="just"/>
            <a:r>
              <a:rPr lang="en-US" b="1" dirty="0">
                <a:latin typeface="Amiri" panose="00000500000000000000" pitchFamily="2" charset="-78"/>
                <a:ea typeface="Amiri" panose="00000500000000000000" pitchFamily="2" charset="-78"/>
                <a:cs typeface="Amiri" panose="00000500000000000000" pitchFamily="2" charset="-78"/>
              </a:rPr>
              <a:t>Database Design and Management: </a:t>
            </a:r>
            <a:r>
              <a:rPr lang="en-US" dirty="0">
                <a:latin typeface="Amiri" panose="00000500000000000000" pitchFamily="2" charset="-78"/>
                <a:ea typeface="Amiri" panose="00000500000000000000" pitchFamily="2" charset="-78"/>
                <a:cs typeface="Amiri" panose="00000500000000000000" pitchFamily="2" charset="-78"/>
              </a:rPr>
              <a:t>Designing an efficient database schema and managing the database operations can be complex. </a:t>
            </a:r>
          </a:p>
          <a:p>
            <a:pPr algn="just"/>
            <a:r>
              <a:rPr lang="en-US" b="1" dirty="0">
                <a:latin typeface="Amiri" panose="00000500000000000000" pitchFamily="2" charset="-78"/>
                <a:ea typeface="Amiri" panose="00000500000000000000" pitchFamily="2" charset="-78"/>
                <a:cs typeface="Amiri" panose="00000500000000000000" pitchFamily="2" charset="-78"/>
              </a:rPr>
              <a:t>Testing and Bug Fixing: </a:t>
            </a:r>
            <a:r>
              <a:rPr lang="en-US" dirty="0">
                <a:latin typeface="Amiri" panose="00000500000000000000" pitchFamily="2" charset="-78"/>
                <a:ea typeface="Amiri" panose="00000500000000000000" pitchFamily="2" charset="-78"/>
                <a:cs typeface="Amiri" panose="00000500000000000000" pitchFamily="2" charset="-78"/>
              </a:rPr>
              <a:t>Thorough testing is essential to identify and fix any bugs or issues in the system.</a:t>
            </a:r>
          </a:p>
        </p:txBody>
      </p:sp>
      <p:pic>
        <p:nvPicPr>
          <p:cNvPr id="5126" name="Picture 6" descr="ferronats">
            <a:extLst>
              <a:ext uri="{FF2B5EF4-FFF2-40B4-BE49-F238E27FC236}">
                <a16:creationId xmlns:a16="http://schemas.microsoft.com/office/drawing/2014/main" id="{E606A3D3-8B26-9D22-52B1-49BF755F7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983" y="5275658"/>
            <a:ext cx="4636654" cy="170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5126"/>
                                        </p:tgtEl>
                                        <p:attrNameLst>
                                          <p:attrName>style.visibility</p:attrName>
                                        </p:attrNameLst>
                                      </p:cBhvr>
                                      <p:to>
                                        <p:strVal val="visible"/>
                                      </p:to>
                                    </p:set>
                                    <p:anim calcmode="lin" valueType="num">
                                      <p:cBhvr>
                                        <p:cTn id="55" dur="1000" fill="hold"/>
                                        <p:tgtEl>
                                          <p:spTgt spid="5126"/>
                                        </p:tgtEl>
                                        <p:attrNameLst>
                                          <p:attrName>ppt_w</p:attrName>
                                        </p:attrNameLst>
                                      </p:cBhvr>
                                      <p:tavLst>
                                        <p:tav tm="0">
                                          <p:val>
                                            <p:fltVal val="0"/>
                                          </p:val>
                                        </p:tav>
                                        <p:tav tm="100000">
                                          <p:val>
                                            <p:strVal val="#ppt_w"/>
                                          </p:val>
                                        </p:tav>
                                      </p:tavLst>
                                    </p:anim>
                                    <p:anim calcmode="lin" valueType="num">
                                      <p:cBhvr>
                                        <p:cTn id="56" dur="1000" fill="hold"/>
                                        <p:tgtEl>
                                          <p:spTgt spid="5126"/>
                                        </p:tgtEl>
                                        <p:attrNameLst>
                                          <p:attrName>ppt_h</p:attrName>
                                        </p:attrNameLst>
                                      </p:cBhvr>
                                      <p:tavLst>
                                        <p:tav tm="0">
                                          <p:val>
                                            <p:fltVal val="0"/>
                                          </p:val>
                                        </p:tav>
                                        <p:tav tm="100000">
                                          <p:val>
                                            <p:strVal val="#ppt_h"/>
                                          </p:val>
                                        </p:tav>
                                      </p:tavLst>
                                    </p:anim>
                                    <p:anim calcmode="lin" valueType="num">
                                      <p:cBhvr>
                                        <p:cTn id="57" dur="1000" fill="hold"/>
                                        <p:tgtEl>
                                          <p:spTgt spid="5126"/>
                                        </p:tgtEl>
                                        <p:attrNameLst>
                                          <p:attrName>style.rotation</p:attrName>
                                        </p:attrNameLst>
                                      </p:cBhvr>
                                      <p:tavLst>
                                        <p:tav tm="0">
                                          <p:val>
                                            <p:fltVal val="90"/>
                                          </p:val>
                                        </p:tav>
                                        <p:tav tm="100000">
                                          <p:val>
                                            <p:fltVal val="0"/>
                                          </p:val>
                                        </p:tav>
                                      </p:tavLst>
                                    </p:anim>
                                    <p:animEffect transition="in" filter="fade">
                                      <p:cBhvr>
                                        <p:cTn id="58" dur="10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253D0-249C-4DF8-BD35-4C59AF3395E9}"/>
              </a:ext>
            </a:extLst>
          </p:cNvPr>
          <p:cNvSpPr>
            <a:spLocks noGrp="1"/>
          </p:cNvSpPr>
          <p:nvPr>
            <p:ph type="title"/>
          </p:nvPr>
        </p:nvSpPr>
        <p:spPr>
          <a:xfrm>
            <a:off x="1812544" y="394392"/>
            <a:ext cx="9997440" cy="1143000"/>
          </a:xfrm>
        </p:spPr>
        <p:txBody>
          <a:bodyPr/>
          <a:lstStyle/>
          <a:p>
            <a:r>
              <a:rPr lang="en-US" b="1" dirty="0"/>
              <a:t>IMPORTANT SCREENSHOTS</a:t>
            </a:r>
          </a:p>
        </p:txBody>
      </p:sp>
      <p:pic>
        <p:nvPicPr>
          <p:cNvPr id="6" name="Picture 5">
            <a:extLst>
              <a:ext uri="{FF2B5EF4-FFF2-40B4-BE49-F238E27FC236}">
                <a16:creationId xmlns:a16="http://schemas.microsoft.com/office/drawing/2014/main" id="{5F702964-F55A-3F3D-F272-D10CBA9CF2FA}"/>
              </a:ext>
            </a:extLst>
          </p:cNvPr>
          <p:cNvPicPr>
            <a:picLocks noChangeAspect="1"/>
          </p:cNvPicPr>
          <p:nvPr/>
        </p:nvPicPr>
        <p:blipFill>
          <a:blip r:embed="rId2"/>
          <a:stretch>
            <a:fillRect/>
          </a:stretch>
        </p:blipFill>
        <p:spPr>
          <a:xfrm>
            <a:off x="1649691" y="1913640"/>
            <a:ext cx="5144945" cy="2894031"/>
          </a:xfrm>
          <a:prstGeom prst="rect">
            <a:avLst/>
          </a:prstGeom>
        </p:spPr>
      </p:pic>
      <p:sp>
        <p:nvSpPr>
          <p:cNvPr id="13" name="Content Placeholder 2">
            <a:extLst>
              <a:ext uri="{FF2B5EF4-FFF2-40B4-BE49-F238E27FC236}">
                <a16:creationId xmlns:a16="http://schemas.microsoft.com/office/drawing/2014/main" id="{AAE5D19A-011E-490E-5B0B-56F18A157623}"/>
              </a:ext>
            </a:extLst>
          </p:cNvPr>
          <p:cNvSpPr>
            <a:spLocks noGrp="1"/>
          </p:cNvSpPr>
          <p:nvPr>
            <p:ph sz="half" idx="1"/>
          </p:nvPr>
        </p:nvSpPr>
        <p:spPr>
          <a:xfrm>
            <a:off x="1526217" y="4941454"/>
            <a:ext cx="4876800" cy="1791855"/>
          </a:xfrm>
        </p:spPr>
        <p:txBody>
          <a:bodyPr>
            <a:normAutofit fontScale="70000" lnSpcReduction="20000"/>
          </a:bodyPr>
          <a:lstStyle/>
          <a:p>
            <a:pPr algn="just"/>
            <a:r>
              <a:rPr lang="en-US" b="1" dirty="0">
                <a:latin typeface="Amiri" panose="00000500000000000000" pitchFamily="2" charset="-78"/>
                <a:ea typeface="Amiri" panose="00000500000000000000" pitchFamily="2" charset="-78"/>
                <a:cs typeface="Amiri" panose="00000500000000000000" pitchFamily="2" charset="-78"/>
              </a:rPr>
              <a:t>Login: </a:t>
            </a:r>
            <a:r>
              <a:rPr lang="en-US" dirty="0">
                <a:latin typeface="Amiri" panose="00000500000000000000" pitchFamily="2" charset="-78"/>
                <a:ea typeface="Amiri" panose="00000500000000000000" pitchFamily="2" charset="-78"/>
                <a:cs typeface="Amiri" panose="00000500000000000000" pitchFamily="2" charset="-78"/>
              </a:rPr>
              <a:t>The login page is an essential component of a Flight Booking System as it allows users to authenticate themselves and access their personal accounts. It provides a secure gateway for users to log in and manage their bookings</a:t>
            </a:r>
          </a:p>
        </p:txBody>
      </p:sp>
      <p:sp>
        <p:nvSpPr>
          <p:cNvPr id="14" name="Content Placeholder 3">
            <a:extLst>
              <a:ext uri="{FF2B5EF4-FFF2-40B4-BE49-F238E27FC236}">
                <a16:creationId xmlns:a16="http://schemas.microsoft.com/office/drawing/2014/main" id="{4EEF4E8E-F27E-F0C2-8754-A4A322EBBDFE}"/>
              </a:ext>
            </a:extLst>
          </p:cNvPr>
          <p:cNvSpPr>
            <a:spLocks noGrp="1"/>
          </p:cNvSpPr>
          <p:nvPr>
            <p:ph sz="half" idx="2"/>
          </p:nvPr>
        </p:nvSpPr>
        <p:spPr>
          <a:xfrm>
            <a:off x="7034784" y="4978399"/>
            <a:ext cx="4876800" cy="1764145"/>
          </a:xfrm>
        </p:spPr>
        <p:txBody>
          <a:bodyPr>
            <a:normAutofit fontScale="70000" lnSpcReduction="20000"/>
          </a:bodyPr>
          <a:lstStyle/>
          <a:p>
            <a:pPr algn="just"/>
            <a:r>
              <a:rPr lang="en-US" b="1" dirty="0">
                <a:latin typeface="Amiri" panose="00000500000000000000" pitchFamily="2" charset="-78"/>
                <a:ea typeface="Amiri" panose="00000500000000000000" pitchFamily="2" charset="-78"/>
                <a:cs typeface="Amiri" panose="00000500000000000000" pitchFamily="2" charset="-78"/>
              </a:rPr>
              <a:t>Search Flight: </a:t>
            </a:r>
            <a:r>
              <a:rPr lang="en-US" dirty="0">
                <a:latin typeface="Amiri" panose="00000500000000000000" pitchFamily="2" charset="-78"/>
                <a:ea typeface="Amiri" panose="00000500000000000000" pitchFamily="2" charset="-78"/>
                <a:cs typeface="Amiri" panose="00000500000000000000" pitchFamily="2" charset="-78"/>
              </a:rPr>
              <a:t>search for available flights based on various criteria such as destination, departure date.</a:t>
            </a:r>
          </a:p>
        </p:txBody>
      </p:sp>
      <p:pic>
        <p:nvPicPr>
          <p:cNvPr id="15" name="Content Placeholder 5">
            <a:extLst>
              <a:ext uri="{FF2B5EF4-FFF2-40B4-BE49-F238E27FC236}">
                <a16:creationId xmlns:a16="http://schemas.microsoft.com/office/drawing/2014/main" id="{EC7453D5-A194-1729-AB48-09882B150F0B}"/>
              </a:ext>
            </a:extLst>
          </p:cNvPr>
          <p:cNvPicPr>
            <a:picLocks noChangeAspect="1"/>
          </p:cNvPicPr>
          <p:nvPr/>
        </p:nvPicPr>
        <p:blipFill>
          <a:blip r:embed="rId3"/>
          <a:stretch>
            <a:fillRect/>
          </a:stretch>
        </p:blipFill>
        <p:spPr>
          <a:xfrm>
            <a:off x="6925286" y="1911927"/>
            <a:ext cx="5139523" cy="2890982"/>
          </a:xfrm>
          <a:prstGeom prst="rect">
            <a:avLst/>
          </a:prstGeom>
        </p:spPr>
      </p:pic>
    </p:spTree>
    <p:extLst>
      <p:ext uri="{BB962C8B-B14F-4D97-AF65-F5344CB8AC3E}">
        <p14:creationId xmlns:p14="http://schemas.microsoft.com/office/powerpoint/2010/main" val="13713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barn(inVertical)">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barn(inVertical)">
                                      <p:cBhvr>
                                        <p:cTn id="2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dea design templat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dirty="0"/>
        </a:defPPr>
      </a:lstStyle>
      <a:style>
        <a:lnRef idx="1">
          <a:schemeClr val="accent2"/>
        </a:lnRef>
        <a:fillRef idx="3">
          <a:schemeClr val="accent2"/>
        </a:fillRef>
        <a:effectRef idx="2">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Idea design slides.potx" id="{DF01E6A4-6AA1-422C-B26D-6A4BADE1B013}" vid="{6A88D988-B038-48EA-B513-AE1D8F325C3E}"/>
    </a:ext>
  </a:extLst>
</a:theme>
</file>

<file path=ppt/theme/theme2.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Idea design slides</Template>
  <TotalTime>1087</TotalTime>
  <Words>1131</Words>
  <Application>Microsoft Office PowerPoint</Application>
  <PresentationFormat>Widescreen</PresentationFormat>
  <Paragraphs>80</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Amiri</vt:lpstr>
      <vt:lpstr>Bodoni MT Black</vt:lpstr>
      <vt:lpstr>Century Gothic</vt:lpstr>
      <vt:lpstr>Verdana</vt:lpstr>
      <vt:lpstr>Wingdings 2</vt:lpstr>
      <vt:lpstr>Idea design template</vt:lpstr>
      <vt:lpstr>FLIGHT BOOKING SYSTEM</vt:lpstr>
      <vt:lpstr>ABSTRACT</vt:lpstr>
      <vt:lpstr>PROJECT REQUIREMENTS </vt:lpstr>
      <vt:lpstr>FEATURES AND HIGHLIGHTS</vt:lpstr>
      <vt:lpstr>TECHNICAL ASPECTS</vt:lpstr>
      <vt:lpstr>ARCHITECTURE OF FLIGHT BOOKING SYSTEM</vt:lpstr>
      <vt:lpstr>DATABASE (CLASS DIAGRAM)</vt:lpstr>
      <vt:lpstr>CHALLENGES FACED DURING THE DEVELOPMENT</vt:lpstr>
      <vt:lpstr>IMPORTANT SCREENSHOTS</vt:lpstr>
      <vt:lpstr>PowerPoint Presentation</vt:lpstr>
      <vt:lpstr>PowerPoint Presentation</vt:lpstr>
      <vt:lpstr>FUTURE ENHANCEMENTS</vt:lpstr>
      <vt:lpstr>CONCLUSION</vt:lpstr>
      <vt:lpstr>REFERENCES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BOOKING SYSTEM</dc:title>
  <dc:creator>jobit thomas</dc:creator>
  <cp:lastModifiedBy>jobit thomas</cp:lastModifiedBy>
  <cp:revision>4</cp:revision>
  <dcterms:created xsi:type="dcterms:W3CDTF">2023-05-24T14:22:53Z</dcterms:created>
  <dcterms:modified xsi:type="dcterms:W3CDTF">2023-05-25T14:16:02Z</dcterms:modified>
</cp:coreProperties>
</file>